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7" r:id="rId1"/>
  </p:sldMasterIdLst>
  <p:notesMasterIdLst>
    <p:notesMasterId r:id="rId28"/>
  </p:notesMasterIdLst>
  <p:sldIdLst>
    <p:sldId id="256" r:id="rId2"/>
    <p:sldId id="398" r:id="rId3"/>
    <p:sldId id="399" r:id="rId4"/>
    <p:sldId id="319" r:id="rId5"/>
    <p:sldId id="290" r:id="rId6"/>
    <p:sldId id="257" r:id="rId7"/>
    <p:sldId id="259" r:id="rId8"/>
    <p:sldId id="299" r:id="rId9"/>
    <p:sldId id="298" r:id="rId10"/>
    <p:sldId id="265" r:id="rId11"/>
    <p:sldId id="307" r:id="rId12"/>
    <p:sldId id="286" r:id="rId13"/>
    <p:sldId id="308" r:id="rId14"/>
    <p:sldId id="309" r:id="rId15"/>
    <p:sldId id="301" r:id="rId16"/>
    <p:sldId id="302" r:id="rId17"/>
    <p:sldId id="317" r:id="rId18"/>
    <p:sldId id="318" r:id="rId19"/>
    <p:sldId id="310" r:id="rId20"/>
    <p:sldId id="311" r:id="rId21"/>
    <p:sldId id="313" r:id="rId22"/>
    <p:sldId id="312" r:id="rId23"/>
    <p:sldId id="314" r:id="rId24"/>
    <p:sldId id="315" r:id="rId25"/>
    <p:sldId id="316" r:id="rId26"/>
    <p:sldId id="397" r:id="rId2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100" autoAdjust="0"/>
    <p:restoredTop sz="97208" autoAdjust="0"/>
  </p:normalViewPr>
  <p:slideViewPr>
    <p:cSldViewPr snapToGrid="0">
      <p:cViewPr varScale="1">
        <p:scale>
          <a:sx n="126" d="100"/>
          <a:sy n="126" d="100"/>
        </p:scale>
        <p:origin x="456" y="8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 name="Shape 3"/>
          <p:cNvSpPr txBox="1">
            <a:spLocks noGrp="1"/>
          </p:cNvSpPr>
          <p:nvPr>
            <p:ph type="body" idx="1"/>
          </p:nvPr>
        </p:nvSpPr>
        <p:spPr>
          <a:xfrm>
            <a:off x="685800" y="4343400"/>
            <a:ext cx="5486399" cy="4114800"/>
          </a:xfrm>
          <a:prstGeom prst="rect">
            <a:avLst/>
          </a:prstGeom>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3155533023"/>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
        <p:cNvGrpSpPr/>
        <p:nvPr/>
      </p:nvGrpSpPr>
      <p:grpSpPr>
        <a:xfrm>
          <a:off x="0" y="0"/>
          <a:ext cx="0" cy="0"/>
          <a:chOff x="0" y="0"/>
          <a:chExt cx="0" cy="0"/>
        </a:xfrm>
      </p:grpSpPr>
      <p:sp>
        <p:nvSpPr>
          <p:cNvPr id="34" name="Shape 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 name="Shape 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6291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23481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422701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653606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2828719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4239002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4744431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13289444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3827535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8087650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440035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18846631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286061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1527622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14980695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8751075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3709865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6451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9B705B56-D071-4AC8-B72E-C30AD75C8029}" type="slidenum">
              <a:rPr lang="en-US" altLang="en-US" smtClean="0"/>
              <a:pPr>
                <a:spcBef>
                  <a:spcPct val="0"/>
                </a:spcBef>
              </a:pPr>
              <a:t>26</a:t>
            </a:fld>
            <a:endParaRPr lang="en-US" altLang="en-US"/>
          </a:p>
        </p:txBody>
      </p:sp>
    </p:spTree>
    <p:extLst>
      <p:ext uri="{BB962C8B-B14F-4D97-AF65-F5344CB8AC3E}">
        <p14:creationId xmlns:p14="http://schemas.microsoft.com/office/powerpoint/2010/main" val="6461426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1819564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dirty="0"/>
              <a:t>This data flow gives the system importing, analysis and exporting data flow for the bundle of DTALite and NEXTA. In particular, our solution to import GIS data from multiple planning packages is to develop an </a:t>
            </a:r>
            <a:r>
              <a:rPr lang="en-US" sz="1100" b="1" dirty="0"/>
              <a:t>open data format</a:t>
            </a:r>
            <a:r>
              <a:rPr lang="en-US" sz="1100" dirty="0"/>
              <a:t> that allows DTALite users to feasibly convert their own data in proprietary format to a unifying data structure and widely used longitude and latitude coordinate system (WGS 84 used by Google Maps, Google Earth and on-line Google Fusion Tables).</a:t>
            </a:r>
          </a:p>
          <a:p>
            <a:endParaRPr lang="en-US" dirty="0"/>
          </a:p>
          <a:p>
            <a:r>
              <a:rPr lang="en-US" dirty="0"/>
              <a:t>In the third step of important data, we use meta data definitions for network and demand files, which can avoid ad-hoc linkages to specific software packages. By integrating a Quick Estimation Method (QEM) as a solid signal control emulator that can provide realistic signal timing and phasing data, we simplify the data preparation process for signalized intersections. </a:t>
            </a:r>
          </a:p>
          <a:p>
            <a:endParaRPr lang="en-US" dirty="0"/>
          </a:p>
          <a:p>
            <a:r>
              <a:rPr lang="en-US" dirty="0"/>
              <a:t>Furthermore, the open-source NEXTA package, as a network editing and visualization tool, is made available through this project to display large-scale dynamic traffic analysis results. It plays a critical role for both validating and reporting operational performance at different bottlenecks.</a:t>
            </a:r>
          </a:p>
          <a:p>
            <a:endParaRPr lang="en-US" dirty="0"/>
          </a:p>
        </p:txBody>
      </p:sp>
    </p:spTree>
    <p:extLst>
      <p:ext uri="{BB962C8B-B14F-4D97-AF65-F5344CB8AC3E}">
        <p14:creationId xmlns:p14="http://schemas.microsoft.com/office/powerpoint/2010/main" val="2484969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Shape 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 name="Shape 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658471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957810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465908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2765237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14196491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a:prstGeom prst="rect">
            <a:avLst/>
          </a:prstGeom>
        </p:spPr>
        <p:txBody>
          <a:bodyPr anchor="b"/>
          <a:lstStyle>
            <a:lvl1pPr algn="ctr">
              <a:defRPr sz="4500"/>
            </a:lvl1pPr>
          </a:lstStyle>
          <a:p>
            <a:r>
              <a:rPr lang="en-US" dirty="0"/>
              <a:t>Click to edit Master title style</a:t>
            </a:r>
          </a:p>
        </p:txBody>
      </p:sp>
      <p:sp>
        <p:nvSpPr>
          <p:cNvPr id="3" name="Subtitle 2"/>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987F88-B9F3-4FD6-90F5-7058CC86A0A3}" type="slidenum">
              <a:rPr lang="en-US" smtClean="0"/>
              <a:pPr/>
              <a:t>‹#›</a:t>
            </a:fld>
            <a:endParaRPr lang="en-US"/>
          </a:p>
        </p:txBody>
      </p:sp>
    </p:spTree>
    <p:extLst>
      <p:ext uri="{BB962C8B-B14F-4D97-AF65-F5344CB8AC3E}">
        <p14:creationId xmlns:p14="http://schemas.microsoft.com/office/powerpoint/2010/main" val="525442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7886700" cy="994172"/>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28650" y="1369219"/>
            <a:ext cx="7886700" cy="326350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987F88-B9F3-4FD6-90F5-7058CC86A0A3}" type="slidenum">
              <a:rPr lang="en-US" smtClean="0"/>
              <a:pPr/>
              <a:t>‹#›</a:t>
            </a:fld>
            <a:endParaRPr lang="en-US"/>
          </a:p>
        </p:txBody>
      </p:sp>
    </p:spTree>
    <p:extLst>
      <p:ext uri="{BB962C8B-B14F-4D97-AF65-F5344CB8AC3E}">
        <p14:creationId xmlns:p14="http://schemas.microsoft.com/office/powerpoint/2010/main" val="3644255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987F88-B9F3-4FD6-90F5-7058CC86A0A3}" type="slidenum">
              <a:rPr lang="en-US" smtClean="0"/>
              <a:pPr/>
              <a:t>‹#›</a:t>
            </a:fld>
            <a:endParaRPr lang="en-US"/>
          </a:p>
        </p:txBody>
      </p:sp>
    </p:spTree>
    <p:extLst>
      <p:ext uri="{BB962C8B-B14F-4D97-AF65-F5344CB8AC3E}">
        <p14:creationId xmlns:p14="http://schemas.microsoft.com/office/powerpoint/2010/main" val="5180175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solidFill>
                  <a:srgbClr val="DA0002"/>
                </a:solidFill>
              </a:defRPr>
            </a:lvl1pPr>
            <a:lvl2pPr>
              <a:spcBef>
                <a:spcPts val="0"/>
              </a:spcBef>
              <a:defRPr>
                <a:solidFill>
                  <a:srgbClr val="DA0002"/>
                </a:solidFill>
              </a:defRPr>
            </a:lvl2pPr>
            <a:lvl3pPr>
              <a:spcBef>
                <a:spcPts val="0"/>
              </a:spcBef>
              <a:defRPr>
                <a:solidFill>
                  <a:srgbClr val="DA0002"/>
                </a:solidFill>
              </a:defRPr>
            </a:lvl3pPr>
            <a:lvl4pPr>
              <a:spcBef>
                <a:spcPts val="0"/>
              </a:spcBef>
              <a:defRPr>
                <a:solidFill>
                  <a:srgbClr val="DA0002"/>
                </a:solidFill>
              </a:defRPr>
            </a:lvl4pPr>
            <a:lvl5pPr>
              <a:spcBef>
                <a:spcPts val="0"/>
              </a:spcBef>
              <a:defRPr>
                <a:solidFill>
                  <a:srgbClr val="DA0002"/>
                </a:solidFill>
              </a:defRPr>
            </a:lvl5pPr>
            <a:lvl6pPr>
              <a:spcBef>
                <a:spcPts val="0"/>
              </a:spcBef>
              <a:defRPr>
                <a:solidFill>
                  <a:srgbClr val="DA0002"/>
                </a:solidFill>
              </a:defRPr>
            </a:lvl6pPr>
            <a:lvl7pPr>
              <a:spcBef>
                <a:spcPts val="0"/>
              </a:spcBef>
              <a:defRPr>
                <a:solidFill>
                  <a:srgbClr val="DA0002"/>
                </a:solidFill>
              </a:defRPr>
            </a:lvl7pPr>
            <a:lvl8pPr>
              <a:spcBef>
                <a:spcPts val="0"/>
              </a:spcBef>
              <a:defRPr>
                <a:solidFill>
                  <a:srgbClr val="DA0002"/>
                </a:solidFill>
              </a:defRPr>
            </a:lvl8pPr>
            <a:lvl9pPr>
              <a:spcBef>
                <a:spcPts val="0"/>
              </a:spcBef>
              <a:defRPr>
                <a:solidFill>
                  <a:srgbClr val="DA0002"/>
                </a:solidFill>
              </a:defRPr>
            </a:lvl9pPr>
          </a:lstStyle>
          <a:p>
            <a:endParaRPr/>
          </a:p>
        </p:txBody>
      </p:sp>
      <p:sp>
        <p:nvSpPr>
          <p:cNvPr id="15" name="Shape 15"/>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extLst>
      <p:ext uri="{BB962C8B-B14F-4D97-AF65-F5344CB8AC3E}">
        <p14:creationId xmlns:p14="http://schemas.microsoft.com/office/powerpoint/2010/main" val="9812547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7886700" cy="994172"/>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628650" y="1369219"/>
            <a:ext cx="7886700" cy="32635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987F88-B9F3-4FD6-90F5-7058CC86A0A3}" type="slidenum">
              <a:rPr lang="en-US" smtClean="0"/>
              <a:pPr/>
              <a:t>‹#›</a:t>
            </a:fld>
            <a:endParaRPr lang="en-US"/>
          </a:p>
        </p:txBody>
      </p:sp>
    </p:spTree>
    <p:extLst>
      <p:ext uri="{BB962C8B-B14F-4D97-AF65-F5344CB8AC3E}">
        <p14:creationId xmlns:p14="http://schemas.microsoft.com/office/powerpoint/2010/main" val="2445940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987F88-B9F3-4FD6-90F5-7058CC86A0A3}" type="slidenum">
              <a:rPr lang="en-US" smtClean="0"/>
              <a:pPr/>
              <a:t>‹#›</a:t>
            </a:fld>
            <a:endParaRPr lang="en-US"/>
          </a:p>
        </p:txBody>
      </p:sp>
      <p:sp>
        <p:nvSpPr>
          <p:cNvPr id="7" name="Rectangle 5">
            <a:extLst>
              <a:ext uri="{FF2B5EF4-FFF2-40B4-BE49-F238E27FC236}">
                <a16:creationId xmlns:a16="http://schemas.microsoft.com/office/drawing/2014/main" id="{876F1FDE-7537-2C13-CF8D-92151F58AD36}"/>
              </a:ext>
            </a:extLst>
          </p:cNvPr>
          <p:cNvSpPr>
            <a:spLocks noChangeArrowheads="1"/>
          </p:cNvSpPr>
          <p:nvPr userDrawn="1"/>
        </p:nvSpPr>
        <p:spPr bwMode="auto">
          <a:xfrm>
            <a:off x="337596" y="1125200"/>
            <a:ext cx="5962843"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eaLnBrk="1" hangingPunct="1">
              <a:spcBef>
                <a:spcPct val="0"/>
              </a:spcBef>
              <a:buFont typeface="Arial" panose="020B0604020202020204" pitchFamily="34" charset="0"/>
              <a:buNone/>
            </a:pPr>
            <a:r>
              <a:rPr lang="en-US" altLang="zh-CN" sz="4000" b="1" dirty="0"/>
              <a:t>Regional</a:t>
            </a:r>
            <a:r>
              <a:rPr lang="zh-CN" altLang="en-US" sz="4000" b="1" dirty="0"/>
              <a:t> </a:t>
            </a:r>
            <a:r>
              <a:rPr lang="en-US" altLang="zh-CN" sz="4000" b="1" dirty="0"/>
              <a:t>MRM</a:t>
            </a:r>
            <a:r>
              <a:rPr lang="zh-CN" altLang="en-US" sz="4000" b="1" dirty="0"/>
              <a:t> </a:t>
            </a:r>
            <a:r>
              <a:rPr lang="en-US" altLang="zh-CN" sz="4000" b="1" dirty="0"/>
              <a:t>Traffic</a:t>
            </a:r>
            <a:r>
              <a:rPr lang="zh-CN" altLang="en-US" sz="4000" b="1" dirty="0"/>
              <a:t> </a:t>
            </a:r>
            <a:r>
              <a:rPr lang="en-US" altLang="zh-CN" sz="4000" b="1" dirty="0"/>
              <a:t>Network</a:t>
            </a:r>
            <a:r>
              <a:rPr lang="zh-CN" altLang="en-US" sz="4000" b="1" dirty="0"/>
              <a:t> </a:t>
            </a:r>
            <a:r>
              <a:rPr lang="en-US" altLang="zh-CN" sz="4000" b="1" dirty="0"/>
              <a:t>Data</a:t>
            </a:r>
            <a:r>
              <a:rPr lang="zh-CN" altLang="en-US" sz="4000" b="1" dirty="0"/>
              <a:t> </a:t>
            </a:r>
            <a:r>
              <a:rPr lang="en-US" altLang="zh-CN" sz="4000" b="1" dirty="0"/>
              <a:t>Hub</a:t>
            </a:r>
          </a:p>
        </p:txBody>
      </p:sp>
      <p:sp>
        <p:nvSpPr>
          <p:cNvPr id="8" name="TextBox 11">
            <a:extLst>
              <a:ext uri="{FF2B5EF4-FFF2-40B4-BE49-F238E27FC236}">
                <a16:creationId xmlns:a16="http://schemas.microsoft.com/office/drawing/2014/main" id="{40DD2B1A-A6D3-2D5D-E734-BC3D30C10F76}"/>
              </a:ext>
            </a:extLst>
          </p:cNvPr>
          <p:cNvSpPr txBox="1">
            <a:spLocks noChangeArrowheads="1"/>
          </p:cNvSpPr>
          <p:nvPr userDrawn="1"/>
        </p:nvSpPr>
        <p:spPr bwMode="auto">
          <a:xfrm>
            <a:off x="505252" y="2612637"/>
            <a:ext cx="3174651" cy="369332"/>
          </a:xfrm>
          <a:prstGeom prst="rect">
            <a:avLst/>
          </a:prstGeom>
          <a:solidFill>
            <a:srgbClr val="FFC627"/>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a:spcBef>
                <a:spcPts val="0"/>
              </a:spcBef>
              <a:buNone/>
            </a:pPr>
            <a:r>
              <a:rPr lang="en-US" sz="1800" dirty="0"/>
              <a:t>ASU Transportation+AI team </a:t>
            </a:r>
          </a:p>
        </p:txBody>
      </p:sp>
      <p:pic>
        <p:nvPicPr>
          <p:cNvPr id="9" name="Picture 1">
            <a:extLst>
              <a:ext uri="{FF2B5EF4-FFF2-40B4-BE49-F238E27FC236}">
                <a16:creationId xmlns:a16="http://schemas.microsoft.com/office/drawing/2014/main" id="{D641C323-A3B9-262C-7276-E0C6F2275267}"/>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27423" y="4168379"/>
            <a:ext cx="2182415" cy="606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a:extLst>
              <a:ext uri="{FF2B5EF4-FFF2-40B4-BE49-F238E27FC236}">
                <a16:creationId xmlns:a16="http://schemas.microsoft.com/office/drawing/2014/main" id="{24CD9C45-055A-5EEA-2DC2-C2D5184D62F4}"/>
              </a:ext>
            </a:extLst>
          </p:cNvPr>
          <p:cNvPicPr>
            <a:picLocks noChangeAspect="1"/>
          </p:cNvPicPr>
          <p:nvPr userDrawn="1"/>
        </p:nvPicPr>
        <p:blipFill>
          <a:blip r:embed="rId3"/>
          <a:stretch>
            <a:fillRect/>
          </a:stretch>
        </p:blipFill>
        <p:spPr>
          <a:xfrm>
            <a:off x="2509838" y="4222589"/>
            <a:ext cx="508373" cy="497607"/>
          </a:xfrm>
          <a:prstGeom prst="rect">
            <a:avLst/>
          </a:prstGeom>
        </p:spPr>
      </p:pic>
    </p:spTree>
    <p:extLst>
      <p:ext uri="{BB962C8B-B14F-4D97-AF65-F5344CB8AC3E}">
        <p14:creationId xmlns:p14="http://schemas.microsoft.com/office/powerpoint/2010/main" val="2777642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369219"/>
            <a:ext cx="3886200" cy="32635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987F88-B9F3-4FD6-90F5-7058CC86A0A3}" type="slidenum">
              <a:rPr lang="en-US" smtClean="0"/>
              <a:pPr/>
              <a:t>‹#›</a:t>
            </a:fld>
            <a:endParaRPr lang="en-US"/>
          </a:p>
        </p:txBody>
      </p:sp>
      <p:sp>
        <p:nvSpPr>
          <p:cNvPr id="8" name="TextBox 11">
            <a:extLst>
              <a:ext uri="{FF2B5EF4-FFF2-40B4-BE49-F238E27FC236}">
                <a16:creationId xmlns:a16="http://schemas.microsoft.com/office/drawing/2014/main" id="{EFECB182-709D-C313-1D79-28A5A1190333}"/>
              </a:ext>
            </a:extLst>
          </p:cNvPr>
          <p:cNvSpPr txBox="1">
            <a:spLocks noChangeArrowheads="1"/>
          </p:cNvSpPr>
          <p:nvPr userDrawn="1"/>
        </p:nvSpPr>
        <p:spPr bwMode="auto">
          <a:xfrm>
            <a:off x="0" y="-1"/>
            <a:ext cx="9144000" cy="646331"/>
          </a:xfrm>
          <a:prstGeom prst="rect">
            <a:avLst/>
          </a:prstGeom>
          <a:solidFill>
            <a:srgbClr val="FFC627"/>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a:spcBef>
                <a:spcPts val="0"/>
              </a:spcBef>
              <a:buNone/>
            </a:pPr>
            <a:endParaRPr lang="en-US" sz="1800" dirty="0"/>
          </a:p>
          <a:p>
            <a:pPr>
              <a:spcBef>
                <a:spcPts val="0"/>
              </a:spcBef>
              <a:buNone/>
            </a:pPr>
            <a:endParaRPr lang="en-US" sz="1800" dirty="0"/>
          </a:p>
        </p:txBody>
      </p:sp>
    </p:spTree>
    <p:extLst>
      <p:ext uri="{BB962C8B-B14F-4D97-AF65-F5344CB8AC3E}">
        <p14:creationId xmlns:p14="http://schemas.microsoft.com/office/powerpoint/2010/main" val="3485906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1987F88-B9F3-4FD6-90F5-7058CC86A0A3}" type="slidenum">
              <a:rPr lang="en-US" smtClean="0"/>
              <a:pPr/>
              <a:t>‹#›</a:t>
            </a:fld>
            <a:endParaRPr lang="en-US"/>
          </a:p>
        </p:txBody>
      </p:sp>
    </p:spTree>
    <p:extLst>
      <p:ext uri="{BB962C8B-B14F-4D97-AF65-F5344CB8AC3E}">
        <p14:creationId xmlns:p14="http://schemas.microsoft.com/office/powerpoint/2010/main" val="1694657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7886700" cy="994172"/>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1987F88-B9F3-4FD6-90F5-7058CC86A0A3}" type="slidenum">
              <a:rPr lang="en-US" smtClean="0"/>
              <a:pPr/>
              <a:t>‹#›</a:t>
            </a:fld>
            <a:endParaRPr lang="en-US"/>
          </a:p>
        </p:txBody>
      </p:sp>
    </p:spTree>
    <p:extLst>
      <p:ext uri="{BB962C8B-B14F-4D97-AF65-F5344CB8AC3E}">
        <p14:creationId xmlns:p14="http://schemas.microsoft.com/office/powerpoint/2010/main" val="1284856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1987F88-B9F3-4FD6-90F5-7058CC86A0A3}" type="slidenum">
              <a:rPr lang="en-US" smtClean="0"/>
              <a:pPr/>
              <a:t>‹#›</a:t>
            </a:fld>
            <a:endParaRPr lang="en-US"/>
          </a:p>
        </p:txBody>
      </p:sp>
    </p:spTree>
    <p:extLst>
      <p:ext uri="{BB962C8B-B14F-4D97-AF65-F5344CB8AC3E}">
        <p14:creationId xmlns:p14="http://schemas.microsoft.com/office/powerpoint/2010/main" val="1731552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a:prstGeom prst="rect">
            <a:avLst/>
          </a:prstGeo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987F88-B9F3-4FD6-90F5-7058CC86A0A3}" type="slidenum">
              <a:rPr lang="en-US" smtClean="0"/>
              <a:pPr/>
              <a:t>‹#›</a:t>
            </a:fld>
            <a:endParaRPr lang="en-US"/>
          </a:p>
        </p:txBody>
      </p:sp>
    </p:spTree>
    <p:extLst>
      <p:ext uri="{BB962C8B-B14F-4D97-AF65-F5344CB8AC3E}">
        <p14:creationId xmlns:p14="http://schemas.microsoft.com/office/powerpoint/2010/main" val="2744030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a:prstGeom prst="rect">
            <a:avLst/>
          </a:prstGeo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a:prstGeom prst="rect">
            <a:avLst/>
          </a:prstGeo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987F88-B9F3-4FD6-90F5-7058CC86A0A3}" type="slidenum">
              <a:rPr lang="en-US" smtClean="0"/>
              <a:pPr/>
              <a:t>‹#›</a:t>
            </a:fld>
            <a:endParaRPr lang="en-US"/>
          </a:p>
        </p:txBody>
      </p:sp>
    </p:spTree>
    <p:extLst>
      <p:ext uri="{BB962C8B-B14F-4D97-AF65-F5344CB8AC3E}">
        <p14:creationId xmlns:p14="http://schemas.microsoft.com/office/powerpoint/2010/main" val="4073131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81987F88-B9F3-4FD6-90F5-7058CC86A0A3}" type="slidenum">
              <a:rPr lang="en-US" smtClean="0"/>
              <a:pPr/>
              <a:t>‹#›</a:t>
            </a:fld>
            <a:endParaRPr lang="en-US"/>
          </a:p>
        </p:txBody>
      </p:sp>
    </p:spTree>
    <p:extLst>
      <p:ext uri="{BB962C8B-B14F-4D97-AF65-F5344CB8AC3E}">
        <p14:creationId xmlns:p14="http://schemas.microsoft.com/office/powerpoint/2010/main" val="3710718993"/>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8" Type="http://schemas.openxmlformats.org/officeDocument/2006/relationships/hyperlink" Target="https://github.com/asu-trans-ai-lab/GTFS2GMNS" TargetMode="External"/><Relationship Id="rId3" Type="http://schemas.openxmlformats.org/officeDocument/2006/relationships/hyperlink" Target="https://github.com/asu-trans-ai-lab/DTALite" TargetMode="External"/><Relationship Id="rId7" Type="http://schemas.openxmlformats.org/officeDocument/2006/relationships/hyperlink" Target="https://github.com/asu-trans-ai-lab/MapMatching4GMNS"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hyperlink" Target="https://github.com/asu-trans-ai-lab/signal4gmns" TargetMode="External"/><Relationship Id="rId5" Type="http://schemas.openxmlformats.org/officeDocument/2006/relationships/hyperlink" Target="https://github.com/asu-trans-ai-lab/NeXTA4GMNS" TargetMode="External"/><Relationship Id="rId4" Type="http://schemas.openxmlformats.org/officeDocument/2006/relationships/hyperlink" Target="https://pypi.org/project/osm2gmn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1987F88-B9F3-4FD6-90F5-7058CC86A0A3}" type="slidenum">
              <a:rPr lang="en-US" smtClean="0"/>
              <a:pPr/>
              <a:t>1</a:t>
            </a:fld>
            <a:endParaRPr lang="en-US"/>
          </a:p>
        </p:txBody>
      </p:sp>
      <p:sp>
        <p:nvSpPr>
          <p:cNvPr id="13" name="Rectangle 5">
            <a:extLst>
              <a:ext uri="{FF2B5EF4-FFF2-40B4-BE49-F238E27FC236}">
                <a16:creationId xmlns:a16="http://schemas.microsoft.com/office/drawing/2014/main" id="{482145AB-BFD8-FB0F-A51B-694ED5A46DDE}"/>
              </a:ext>
            </a:extLst>
          </p:cNvPr>
          <p:cNvSpPr>
            <a:spLocks noChangeArrowheads="1"/>
          </p:cNvSpPr>
          <p:nvPr/>
        </p:nvSpPr>
        <p:spPr bwMode="auto">
          <a:xfrm>
            <a:off x="337596" y="1125200"/>
            <a:ext cx="8177754"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eaLnBrk="1" hangingPunct="1">
              <a:spcBef>
                <a:spcPct val="0"/>
              </a:spcBef>
              <a:buFont typeface="Arial" panose="020B0604020202020204" pitchFamily="34" charset="0"/>
              <a:buNone/>
            </a:pPr>
            <a:r>
              <a:rPr lang="en-US" altLang="zh-CN" sz="4000" b="1" dirty="0"/>
              <a:t>MRM</a:t>
            </a:r>
            <a:r>
              <a:rPr lang="zh-CN" altLang="en-US" sz="4000" b="1" dirty="0"/>
              <a:t> </a:t>
            </a:r>
            <a:r>
              <a:rPr lang="en-US" altLang="zh-CN" sz="4000" b="1" dirty="0"/>
              <a:t>Traffic</a:t>
            </a:r>
            <a:r>
              <a:rPr lang="zh-CN" altLang="en-US" sz="4000" b="1" dirty="0"/>
              <a:t> </a:t>
            </a:r>
            <a:r>
              <a:rPr lang="en-US" altLang="zh-CN" sz="4000" b="1" dirty="0"/>
              <a:t>Network</a:t>
            </a:r>
            <a:r>
              <a:rPr lang="zh-CN" altLang="en-US" sz="4000" b="1" dirty="0"/>
              <a:t> </a:t>
            </a:r>
            <a:r>
              <a:rPr lang="en-US" altLang="zh-CN" sz="4000" b="1" dirty="0"/>
              <a:t>Data</a:t>
            </a:r>
            <a:r>
              <a:rPr lang="zh-CN" altLang="en-US" sz="4000" b="1" dirty="0"/>
              <a:t> </a:t>
            </a:r>
            <a:r>
              <a:rPr lang="en-US" altLang="zh-CN" sz="4000" b="1" dirty="0"/>
              <a:t>Hub </a:t>
            </a:r>
          </a:p>
          <a:p>
            <a:pPr eaLnBrk="1" hangingPunct="1">
              <a:spcBef>
                <a:spcPct val="0"/>
              </a:spcBef>
              <a:buFont typeface="Arial" panose="020B0604020202020204" pitchFamily="34" charset="0"/>
              <a:buNone/>
            </a:pPr>
            <a:r>
              <a:rPr lang="en-US" altLang="zh-CN" sz="4000" b="1" dirty="0"/>
              <a:t>for Performing DTA Analysis</a:t>
            </a:r>
          </a:p>
        </p:txBody>
      </p:sp>
      <p:sp>
        <p:nvSpPr>
          <p:cNvPr id="16" name="TextBox 11">
            <a:extLst>
              <a:ext uri="{FF2B5EF4-FFF2-40B4-BE49-F238E27FC236}">
                <a16:creationId xmlns:a16="http://schemas.microsoft.com/office/drawing/2014/main" id="{E001837E-254C-672A-0FAA-9B848D185C50}"/>
              </a:ext>
            </a:extLst>
          </p:cNvPr>
          <p:cNvSpPr txBox="1">
            <a:spLocks noChangeArrowheads="1"/>
          </p:cNvSpPr>
          <p:nvPr/>
        </p:nvSpPr>
        <p:spPr bwMode="auto">
          <a:xfrm>
            <a:off x="505252" y="2612637"/>
            <a:ext cx="3174651" cy="369332"/>
          </a:xfrm>
          <a:prstGeom prst="rect">
            <a:avLst/>
          </a:prstGeom>
          <a:solidFill>
            <a:srgbClr val="FFC627"/>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a:spcBef>
                <a:spcPts val="0"/>
              </a:spcBef>
              <a:buNone/>
            </a:pPr>
            <a:r>
              <a:rPr lang="en-US" sz="1800" dirty="0"/>
              <a:t>ASU Transportation+AI team </a:t>
            </a:r>
          </a:p>
        </p:txBody>
      </p:sp>
      <p:pic>
        <p:nvPicPr>
          <p:cNvPr id="22" name="Picture 1">
            <a:extLst>
              <a:ext uri="{FF2B5EF4-FFF2-40B4-BE49-F238E27FC236}">
                <a16:creationId xmlns:a16="http://schemas.microsoft.com/office/drawing/2014/main" id="{ADCD3B5A-3AC4-B6F5-F549-955A9F9E73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7423" y="4168379"/>
            <a:ext cx="2182415" cy="606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22">
            <a:extLst>
              <a:ext uri="{FF2B5EF4-FFF2-40B4-BE49-F238E27FC236}">
                <a16:creationId xmlns:a16="http://schemas.microsoft.com/office/drawing/2014/main" id="{4A9FCFEB-9D89-D274-EECB-389CBEC3CAB7}"/>
              </a:ext>
            </a:extLst>
          </p:cNvPr>
          <p:cNvPicPr>
            <a:picLocks noChangeAspect="1"/>
          </p:cNvPicPr>
          <p:nvPr/>
        </p:nvPicPr>
        <p:blipFill>
          <a:blip r:embed="rId4"/>
          <a:stretch>
            <a:fillRect/>
          </a:stretch>
        </p:blipFill>
        <p:spPr>
          <a:xfrm>
            <a:off x="2509838" y="4222589"/>
            <a:ext cx="508373" cy="497607"/>
          </a:xfrm>
          <a:prstGeom prst="rect">
            <a:avLst/>
          </a:prstGeom>
        </p:spPr>
      </p:pic>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Settings.csv </a:t>
            </a:r>
          </a:p>
        </p:txBody>
      </p:sp>
      <p:sp>
        <p:nvSpPr>
          <p:cNvPr id="3" name="Text Placeholder 2"/>
          <p:cNvSpPr>
            <a:spLocks noGrp="1"/>
          </p:cNvSpPr>
          <p:nvPr>
            <p:ph type="body" idx="1"/>
          </p:nvPr>
        </p:nvSpPr>
        <p:spPr>
          <a:xfrm>
            <a:off x="196947" y="1136845"/>
            <a:ext cx="8229599" cy="1321740"/>
          </a:xfrm>
        </p:spPr>
        <p:txBody>
          <a:bodyPr>
            <a:normAutofit/>
          </a:bodyPr>
          <a:lstStyle/>
          <a:p>
            <a:r>
              <a:rPr lang="en-US" dirty="0"/>
              <a:t>The </a:t>
            </a:r>
            <a:r>
              <a:rPr lang="en-US" altLang="zh-CN" dirty="0" err="1"/>
              <a:t>settings</a:t>
            </a:r>
            <a:r>
              <a:rPr lang="en-US" dirty="0" err="1"/>
              <a:t>.csv</a:t>
            </a:r>
            <a:r>
              <a:rPr lang="en-US" dirty="0"/>
              <a:t> file (</a:t>
            </a:r>
            <a:r>
              <a:rPr lang="en-US" altLang="zh-CN" dirty="0"/>
              <a:t>4</a:t>
            </a:r>
            <a:r>
              <a:rPr lang="en-US" dirty="0"/>
              <a:t>) is used to </a:t>
            </a:r>
            <a:r>
              <a:rPr lang="en-US" altLang="zh-CN" dirty="0"/>
              <a:t>setup</a:t>
            </a:r>
            <a:r>
              <a:rPr lang="en-US" dirty="0"/>
              <a:t> the </a:t>
            </a:r>
            <a:r>
              <a:rPr lang="en-US" altLang="zh-CN" dirty="0"/>
              <a:t>reading</a:t>
            </a:r>
            <a:r>
              <a:rPr lang="zh-CN" altLang="en-US" dirty="0"/>
              <a:t> </a:t>
            </a:r>
            <a:r>
              <a:rPr lang="en-US" altLang="zh-CN" dirty="0"/>
              <a:t>list</a:t>
            </a:r>
            <a:r>
              <a:rPr lang="en-US" dirty="0"/>
              <a:t> of demand data (</a:t>
            </a:r>
            <a:r>
              <a:rPr lang="en-US" altLang="zh-CN" dirty="0"/>
              <a:t>3</a:t>
            </a:r>
            <a:r>
              <a:rPr lang="en-US" dirty="0"/>
              <a:t>)</a:t>
            </a:r>
            <a:r>
              <a:rPr lang="en-US" altLang="zh-CN" dirty="0"/>
              <a:t>,</a:t>
            </a:r>
            <a:r>
              <a:rPr lang="zh-CN" altLang="en-US" dirty="0"/>
              <a:t> </a:t>
            </a:r>
            <a:r>
              <a:rPr lang="en-US" altLang="zh-CN" dirty="0"/>
              <a:t>and</a:t>
            </a:r>
            <a:r>
              <a:rPr lang="zh-CN" altLang="en-US" dirty="0"/>
              <a:t> </a:t>
            </a:r>
            <a:r>
              <a:rPr lang="en-US" altLang="zh-CN" dirty="0"/>
              <a:t>to</a:t>
            </a:r>
            <a:r>
              <a:rPr lang="zh-CN" altLang="en-US" dirty="0"/>
              <a:t> </a:t>
            </a:r>
            <a:r>
              <a:rPr lang="en-US" altLang="zh-CN" dirty="0"/>
              <a:t>define</a:t>
            </a:r>
            <a:r>
              <a:rPr lang="zh-CN" altLang="en-US" dirty="0"/>
              <a:t> </a:t>
            </a:r>
            <a:r>
              <a:rPr lang="en-US" altLang="zh-CN" dirty="0"/>
              <a:t>the</a:t>
            </a:r>
            <a:r>
              <a:rPr lang="zh-CN" altLang="en-US" dirty="0"/>
              <a:t> </a:t>
            </a:r>
            <a:r>
              <a:rPr lang="en-CA" dirty="0"/>
              <a:t>departure time profile</a:t>
            </a:r>
            <a:r>
              <a:rPr lang="en-US" dirty="0"/>
              <a:t>. </a:t>
            </a:r>
          </a:p>
          <a:p>
            <a:endParaRPr lang="en-US" dirty="0"/>
          </a:p>
        </p:txBody>
      </p:sp>
      <p:sp>
        <p:nvSpPr>
          <p:cNvPr id="6" name="Rectangle 5"/>
          <p:cNvSpPr/>
          <p:nvPr/>
        </p:nvSpPr>
        <p:spPr>
          <a:xfrm>
            <a:off x="89521" y="2162659"/>
            <a:ext cx="8947053" cy="1791667"/>
          </a:xfrm>
          <a:prstGeom prst="rect">
            <a:avLst/>
          </a:prstGeom>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3665800" y="4027793"/>
            <a:ext cx="1273988" cy="369332"/>
          </a:xfrm>
          <a:prstGeom prst="rect">
            <a:avLst/>
          </a:prstGeom>
          <a:noFill/>
        </p:spPr>
        <p:txBody>
          <a:bodyPr wrap="square" rtlCol="0">
            <a:spAutoFit/>
          </a:bodyPr>
          <a:lstStyle/>
          <a:p>
            <a:r>
              <a:rPr lang="en-US" altLang="zh-CN" dirty="0" err="1"/>
              <a:t>settings</a:t>
            </a:r>
            <a:r>
              <a:rPr lang="en-US" dirty="0" err="1"/>
              <a:t>.csv</a:t>
            </a:r>
            <a:endParaRPr lang="en-US" dirty="0"/>
          </a:p>
        </p:txBody>
      </p:sp>
      <p:pic>
        <p:nvPicPr>
          <p:cNvPr id="7" name="Picture 6">
            <a:extLst>
              <a:ext uri="{FF2B5EF4-FFF2-40B4-BE49-F238E27FC236}">
                <a16:creationId xmlns:a16="http://schemas.microsoft.com/office/drawing/2014/main" id="{F5435042-B6E2-E925-78C9-DC558B29D1FD}"/>
              </a:ext>
            </a:extLst>
          </p:cNvPr>
          <p:cNvPicPr>
            <a:picLocks noChangeAspect="1"/>
          </p:cNvPicPr>
          <p:nvPr/>
        </p:nvPicPr>
        <p:blipFill>
          <a:blip r:embed="rId3"/>
          <a:stretch>
            <a:fillRect/>
          </a:stretch>
        </p:blipFill>
        <p:spPr>
          <a:xfrm>
            <a:off x="139985" y="2202356"/>
            <a:ext cx="8864029" cy="1697469"/>
          </a:xfrm>
          <a:prstGeom prst="rect">
            <a:avLst/>
          </a:prstGeom>
        </p:spPr>
      </p:pic>
    </p:spTree>
    <p:extLst>
      <p:ext uri="{BB962C8B-B14F-4D97-AF65-F5344CB8AC3E}">
        <p14:creationId xmlns:p14="http://schemas.microsoft.com/office/powerpoint/2010/main" val="17531142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Run DTA model using UE assignment mode</a:t>
            </a:r>
          </a:p>
        </p:txBody>
      </p:sp>
      <p:sp>
        <p:nvSpPr>
          <p:cNvPr id="3" name="Text Placeholder 2"/>
          <p:cNvSpPr>
            <a:spLocks noGrp="1"/>
          </p:cNvSpPr>
          <p:nvPr>
            <p:ph type="body" idx="1"/>
          </p:nvPr>
        </p:nvSpPr>
        <p:spPr>
          <a:xfrm>
            <a:off x="196948" y="1136845"/>
            <a:ext cx="3339539" cy="3857186"/>
          </a:xfrm>
        </p:spPr>
        <p:txBody>
          <a:bodyPr>
            <a:normAutofit/>
          </a:bodyPr>
          <a:lstStyle/>
          <a:p>
            <a:r>
              <a:rPr lang="en-US" dirty="0"/>
              <a:t>output. </a:t>
            </a:r>
          </a:p>
          <a:p>
            <a:r>
              <a:rPr lang="en-US" dirty="0"/>
              <a:t>5a. link_performance.csv. </a:t>
            </a:r>
          </a:p>
          <a:p>
            <a:r>
              <a:rPr lang="en-US" dirty="0"/>
              <a:t>5b. od_accessibility.csv</a:t>
            </a:r>
          </a:p>
          <a:p>
            <a:r>
              <a:rPr lang="en-US" dirty="0"/>
              <a:t>5c. </a:t>
            </a:r>
            <a:r>
              <a:rPr lang="en-US" altLang="zh-CN" dirty="0" err="1"/>
              <a:t>r</a:t>
            </a:r>
            <a:r>
              <a:rPr lang="en-US" dirty="0" err="1"/>
              <a:t>oute_assignment.csv</a:t>
            </a:r>
            <a:endParaRPr lang="en-US" dirty="0"/>
          </a:p>
          <a:p>
            <a:endParaRPr lang="en-US" dirty="0"/>
          </a:p>
          <a:p>
            <a:r>
              <a:rPr lang="en-US" dirty="0"/>
              <a:t>We use analytical queue</a:t>
            </a:r>
            <a:r>
              <a:rPr lang="en-US" altLang="zh-CN" dirty="0"/>
              <a:t>-based</a:t>
            </a:r>
            <a:r>
              <a:rPr lang="zh-CN" altLang="en-US" dirty="0"/>
              <a:t> </a:t>
            </a:r>
            <a:r>
              <a:rPr lang="en-US" dirty="0"/>
              <a:t>VDF function to produce time-dependent speed, and congestion duration </a:t>
            </a:r>
          </a:p>
          <a:p>
            <a:endParaRPr lang="en-US" dirty="0"/>
          </a:p>
        </p:txBody>
      </p:sp>
      <p:pic>
        <p:nvPicPr>
          <p:cNvPr id="7" name="Picture 6" descr="Graphical user interface&#10;&#10;Description automatically generated">
            <a:extLst>
              <a:ext uri="{FF2B5EF4-FFF2-40B4-BE49-F238E27FC236}">
                <a16:creationId xmlns:a16="http://schemas.microsoft.com/office/drawing/2014/main" id="{CAB57BA4-33A5-1641-746D-AFD65A8F0A26}"/>
              </a:ext>
            </a:extLst>
          </p:cNvPr>
          <p:cNvPicPr>
            <a:picLocks noChangeAspect="1"/>
          </p:cNvPicPr>
          <p:nvPr/>
        </p:nvPicPr>
        <p:blipFill>
          <a:blip r:embed="rId3"/>
          <a:stretch>
            <a:fillRect/>
          </a:stretch>
        </p:blipFill>
        <p:spPr>
          <a:xfrm>
            <a:off x="3302098" y="1440161"/>
            <a:ext cx="5799512" cy="3080991"/>
          </a:xfrm>
          <a:prstGeom prst="rect">
            <a:avLst/>
          </a:prstGeom>
        </p:spPr>
      </p:pic>
      <p:sp>
        <p:nvSpPr>
          <p:cNvPr id="8" name="Rectangle 7">
            <a:extLst>
              <a:ext uri="{FF2B5EF4-FFF2-40B4-BE49-F238E27FC236}">
                <a16:creationId xmlns:a16="http://schemas.microsoft.com/office/drawing/2014/main" id="{5E547ADF-DE2A-3FD8-D520-C3631C60074D}"/>
              </a:ext>
            </a:extLst>
          </p:cNvPr>
          <p:cNvSpPr/>
          <p:nvPr/>
        </p:nvSpPr>
        <p:spPr>
          <a:xfrm>
            <a:off x="4950478" y="4570695"/>
            <a:ext cx="4572000" cy="338554"/>
          </a:xfrm>
          <a:prstGeom prst="rect">
            <a:avLst/>
          </a:prstGeom>
        </p:spPr>
        <p:txBody>
          <a:bodyPr>
            <a:spAutoFit/>
          </a:bodyPr>
          <a:lstStyle/>
          <a:p>
            <a:r>
              <a:rPr lang="en-US" sz="1600" dirty="0"/>
              <a:t>Visualization in NEXTA </a:t>
            </a:r>
          </a:p>
        </p:txBody>
      </p:sp>
    </p:spTree>
    <p:extLst>
      <p:ext uri="{BB962C8B-B14F-4D97-AF65-F5344CB8AC3E}">
        <p14:creationId xmlns:p14="http://schemas.microsoft.com/office/powerpoint/2010/main" val="331912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t>6. Run DTA using simulation mode</a:t>
            </a:r>
          </a:p>
        </p:txBody>
      </p:sp>
      <p:sp>
        <p:nvSpPr>
          <p:cNvPr id="3" name="Text Placeholder 2"/>
          <p:cNvSpPr>
            <a:spLocks noGrp="1"/>
          </p:cNvSpPr>
          <p:nvPr>
            <p:ph type="body" idx="1"/>
          </p:nvPr>
        </p:nvSpPr>
        <p:spPr>
          <a:xfrm>
            <a:off x="457200" y="1200150"/>
            <a:ext cx="8229600" cy="3660237"/>
          </a:xfrm>
        </p:spPr>
        <p:txBody>
          <a:bodyPr>
            <a:normAutofit/>
          </a:bodyPr>
          <a:lstStyle/>
          <a:p>
            <a:pPr marL="0" indent="0">
              <a:buNone/>
            </a:pPr>
            <a:r>
              <a:rPr lang="en-US" sz="2000" dirty="0"/>
              <a:t>Output:</a:t>
            </a:r>
          </a:p>
          <a:p>
            <a:pPr marL="0" indent="0">
              <a:buNone/>
            </a:pPr>
            <a:r>
              <a:rPr lang="en-US" sz="2000" dirty="0"/>
              <a:t>Agent.csv</a:t>
            </a:r>
          </a:p>
          <a:p>
            <a:pPr marL="0" indent="0">
              <a:buNone/>
            </a:pPr>
            <a:r>
              <a:rPr lang="en-US" sz="2000" dirty="0"/>
              <a:t>Trajectory.csv </a:t>
            </a:r>
          </a:p>
          <a:p>
            <a:pPr marL="0" indent="0">
              <a:buNone/>
            </a:pPr>
            <a:endParaRPr lang="en-US" sz="2000" dirty="0"/>
          </a:p>
          <a:p>
            <a:pPr marL="0" indent="0">
              <a:buNone/>
            </a:pPr>
            <a:endParaRPr lang="en-US" dirty="0"/>
          </a:p>
        </p:txBody>
      </p:sp>
      <p:pic>
        <p:nvPicPr>
          <p:cNvPr id="5" name="Picture 4" descr="Graphical user interface, table&#10;&#10;Description automatically generated with medium confidence">
            <a:extLst>
              <a:ext uri="{FF2B5EF4-FFF2-40B4-BE49-F238E27FC236}">
                <a16:creationId xmlns:a16="http://schemas.microsoft.com/office/drawing/2014/main" id="{8AC61C98-CDF3-5190-9BF1-8FBBD27E9A30}"/>
              </a:ext>
            </a:extLst>
          </p:cNvPr>
          <p:cNvPicPr>
            <a:picLocks noChangeAspect="1"/>
          </p:cNvPicPr>
          <p:nvPr/>
        </p:nvPicPr>
        <p:blipFill>
          <a:blip r:embed="rId3"/>
          <a:stretch>
            <a:fillRect/>
          </a:stretch>
        </p:blipFill>
        <p:spPr>
          <a:xfrm>
            <a:off x="2729842" y="1136045"/>
            <a:ext cx="6187072" cy="3286882"/>
          </a:xfrm>
          <a:prstGeom prst="rect">
            <a:avLst/>
          </a:prstGeom>
        </p:spPr>
      </p:pic>
      <p:sp>
        <p:nvSpPr>
          <p:cNvPr id="6" name="Rectangle 5">
            <a:extLst>
              <a:ext uri="{FF2B5EF4-FFF2-40B4-BE49-F238E27FC236}">
                <a16:creationId xmlns:a16="http://schemas.microsoft.com/office/drawing/2014/main" id="{625894E5-D480-6006-6628-1D8A47127544}"/>
              </a:ext>
            </a:extLst>
          </p:cNvPr>
          <p:cNvSpPr/>
          <p:nvPr/>
        </p:nvSpPr>
        <p:spPr>
          <a:xfrm>
            <a:off x="4496306" y="4555160"/>
            <a:ext cx="4572000" cy="338554"/>
          </a:xfrm>
          <a:prstGeom prst="rect">
            <a:avLst/>
          </a:prstGeom>
        </p:spPr>
        <p:txBody>
          <a:bodyPr>
            <a:spAutoFit/>
          </a:bodyPr>
          <a:lstStyle/>
          <a:p>
            <a:r>
              <a:rPr lang="en-US" sz="1600" dirty="0"/>
              <a:t>Visualization in NEXTA </a:t>
            </a:r>
          </a:p>
        </p:txBody>
      </p:sp>
    </p:spTree>
    <p:extLst>
      <p:ext uri="{BB962C8B-B14F-4D97-AF65-F5344CB8AC3E}">
        <p14:creationId xmlns:p14="http://schemas.microsoft.com/office/powerpoint/2010/main" val="4002750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t>7. Congestion Bottleneck Identification: CBI </a:t>
            </a:r>
          </a:p>
        </p:txBody>
      </p:sp>
      <p:sp>
        <p:nvSpPr>
          <p:cNvPr id="3" name="Text Placeholder 2"/>
          <p:cNvSpPr>
            <a:spLocks noGrp="1"/>
          </p:cNvSpPr>
          <p:nvPr>
            <p:ph type="body" idx="1"/>
          </p:nvPr>
        </p:nvSpPr>
        <p:spPr>
          <a:xfrm>
            <a:off x="457200" y="1200150"/>
            <a:ext cx="8229600" cy="3660237"/>
          </a:xfrm>
        </p:spPr>
        <p:txBody>
          <a:bodyPr>
            <a:normAutofit/>
          </a:bodyPr>
          <a:lstStyle/>
          <a:p>
            <a:pPr marL="0" indent="0">
              <a:buNone/>
            </a:pPr>
            <a:endParaRPr lang="en-US" sz="2000" dirty="0"/>
          </a:p>
          <a:p>
            <a:pPr marL="0" indent="0">
              <a:buNone/>
            </a:pPr>
            <a:endParaRPr lang="en-US" dirty="0"/>
          </a:p>
        </p:txBody>
      </p:sp>
      <p:graphicFrame>
        <p:nvGraphicFramePr>
          <p:cNvPr id="4" name="Table 3">
            <a:extLst>
              <a:ext uri="{FF2B5EF4-FFF2-40B4-BE49-F238E27FC236}">
                <a16:creationId xmlns:a16="http://schemas.microsoft.com/office/drawing/2014/main" id="{3F3718D8-2BCC-4442-8600-83A6810A89D5}"/>
              </a:ext>
            </a:extLst>
          </p:cNvPr>
          <p:cNvGraphicFramePr>
            <a:graphicFrameLocks noGrp="1"/>
          </p:cNvGraphicFramePr>
          <p:nvPr>
            <p:extLst>
              <p:ext uri="{D42A27DB-BD31-4B8C-83A1-F6EECF244321}">
                <p14:modId xmlns:p14="http://schemas.microsoft.com/office/powerpoint/2010/main" val="715775371"/>
              </p:ext>
            </p:extLst>
          </p:nvPr>
        </p:nvGraphicFramePr>
        <p:xfrm>
          <a:off x="509238" y="2491819"/>
          <a:ext cx="7985853" cy="158242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CA" b="1" dirty="0"/>
                        <a:t>External</a:t>
                      </a:r>
                      <a:r>
                        <a:rPr lang="en-CA" b="1" baseline="0" dirty="0"/>
                        <a:t> input sensor file</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b="1" dirty="0"/>
                        <a:t>GMNS</a:t>
                      </a:r>
                      <a:r>
                        <a:rPr lang="en-CA" b="1" baseline="0" dirty="0"/>
                        <a:t> input file</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Input parameters for DTALite with QVDF </a:t>
                      </a:r>
                    </a:p>
                  </a:txBody>
                  <a:tcPr/>
                </a:tc>
                <a:extLst>
                  <a:ext uri="{0D108BD9-81ED-4DB2-BD59-A6C34878D82A}">
                    <a16:rowId xmlns:a16="http://schemas.microsoft.com/office/drawing/2014/main" val="10000"/>
                  </a:ext>
                </a:extLst>
              </a:tr>
              <a:tr h="370840">
                <a:tc>
                  <a:txBody>
                    <a:bodyPr/>
                    <a:lstStyle/>
                    <a:p>
                      <a:r>
                        <a:rPr lang="en-CA" dirty="0"/>
                        <a:t>7a. tmc_identification.csv</a:t>
                      </a:r>
                      <a:endParaRPr lang="en-US" dirty="0"/>
                    </a:p>
                  </a:txBody>
                  <a:tcPr/>
                </a:tc>
                <a:tc>
                  <a:txBody>
                    <a:bodyPr/>
                    <a:lstStyle/>
                    <a:p>
                      <a:r>
                        <a:rPr lang="en-US" dirty="0"/>
                        <a:t>7c. link.csv with </a:t>
                      </a:r>
                      <a:r>
                        <a:rPr lang="en-US" dirty="0" err="1"/>
                        <a:t>mapmatched</a:t>
                      </a:r>
                      <a:r>
                        <a:rPr lang="en-US" dirty="0"/>
                        <a:t> </a:t>
                      </a:r>
                      <a:r>
                        <a:rPr lang="en-US" dirty="0" err="1"/>
                        <a:t>tmc</a:t>
                      </a:r>
                      <a:r>
                        <a:rPr lang="en-US" dirty="0"/>
                        <a:t> codes, using external </a:t>
                      </a:r>
                      <a:r>
                        <a:rPr lang="en-US" dirty="0" err="1"/>
                        <a:t>mapmatching</a:t>
                      </a:r>
                      <a:r>
                        <a:rPr lang="en-US" dirty="0"/>
                        <a:t> utility</a:t>
                      </a:r>
                    </a:p>
                  </a:txBody>
                  <a:tcPr/>
                </a:tc>
                <a:tc>
                  <a:txBody>
                    <a:bodyPr/>
                    <a:lstStyle/>
                    <a:p>
                      <a:r>
                        <a:rPr lang="en-US" dirty="0"/>
                        <a:t>7d. cbi_summary.csv</a:t>
                      </a:r>
                    </a:p>
                  </a:txBody>
                  <a:tcPr/>
                </a:tc>
                <a:extLst>
                  <a:ext uri="{0D108BD9-81ED-4DB2-BD59-A6C34878D82A}">
                    <a16:rowId xmlns:a16="http://schemas.microsoft.com/office/drawing/2014/main" val="10001"/>
                  </a:ext>
                </a:extLst>
              </a:tr>
              <a:tr h="370840">
                <a:tc>
                  <a:txBody>
                    <a:bodyPr/>
                    <a:lstStyle/>
                    <a:p>
                      <a:r>
                        <a:rPr lang="en-CA" dirty="0"/>
                        <a:t>7b. Reading.csv</a:t>
                      </a:r>
                      <a:endParaRPr lang="en-US" dirty="0"/>
                    </a:p>
                  </a:txBody>
                  <a:tcPr/>
                </a:tc>
                <a:tc>
                  <a:txBody>
                    <a:bodyPr/>
                    <a:lstStyle/>
                    <a:p>
                      <a:endParaRPr lang="en-US" dirty="0"/>
                    </a:p>
                  </a:txBody>
                  <a:tcPr/>
                </a:tc>
                <a:tc>
                  <a:txBody>
                    <a:bodyPr/>
                    <a:lstStyle/>
                    <a:p>
                      <a:r>
                        <a:rPr lang="en-US" dirty="0"/>
                        <a:t>7e. Cbi_vdf.csv</a:t>
                      </a:r>
                    </a:p>
                  </a:txBody>
                  <a:tcPr/>
                </a:tc>
                <a:extLst>
                  <a:ext uri="{0D108BD9-81ED-4DB2-BD59-A6C34878D82A}">
                    <a16:rowId xmlns:a16="http://schemas.microsoft.com/office/drawing/2014/main" val="10002"/>
                  </a:ext>
                </a:extLst>
              </a:tr>
            </a:tbl>
          </a:graphicData>
        </a:graphic>
      </p:graphicFrame>
      <p:sp>
        <p:nvSpPr>
          <p:cNvPr id="5" name="Rectangle 4">
            <a:extLst>
              <a:ext uri="{FF2B5EF4-FFF2-40B4-BE49-F238E27FC236}">
                <a16:creationId xmlns:a16="http://schemas.microsoft.com/office/drawing/2014/main" id="{8E44DE86-4B6D-75C3-959E-9CB9FB750D06}"/>
              </a:ext>
            </a:extLst>
          </p:cNvPr>
          <p:cNvSpPr/>
          <p:nvPr/>
        </p:nvSpPr>
        <p:spPr>
          <a:xfrm>
            <a:off x="509238" y="1063378"/>
            <a:ext cx="7623717" cy="1077218"/>
          </a:xfrm>
          <a:prstGeom prst="rect">
            <a:avLst/>
          </a:prstGeom>
        </p:spPr>
        <p:txBody>
          <a:bodyPr wrap="square">
            <a:spAutoFit/>
          </a:bodyPr>
          <a:lstStyle/>
          <a:p>
            <a:r>
              <a:rPr lang="en-US" sz="1600" dirty="0"/>
              <a:t>The CBI process aims to calibrate the parameters of BPR and QVDF Functions based on the data from all critical links in the network. An effective CBI tool has been embedded into the </a:t>
            </a:r>
            <a:r>
              <a:rPr lang="en-US" sz="1600" dirty="0" err="1"/>
              <a:t>DTALite</a:t>
            </a:r>
            <a:r>
              <a:rPr lang="zh-CN" altLang="en-US" sz="1600" dirty="0"/>
              <a:t> </a:t>
            </a:r>
            <a:r>
              <a:rPr lang="en-US" altLang="zh-CN" sz="1600" dirty="0"/>
              <a:t>package</a:t>
            </a:r>
            <a:r>
              <a:rPr lang="en-US" sz="1600" dirty="0"/>
              <a:t>. The outputs are the calibrated parameters for each link with detailed statistics and summary files.</a:t>
            </a:r>
          </a:p>
        </p:txBody>
      </p:sp>
    </p:spTree>
    <p:extLst>
      <p:ext uri="{BB962C8B-B14F-4D97-AF65-F5344CB8AC3E}">
        <p14:creationId xmlns:p14="http://schemas.microsoft.com/office/powerpoint/2010/main" val="2902412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a:t>8. OD demand estimation: ODME</a:t>
            </a:r>
          </a:p>
        </p:txBody>
      </p:sp>
      <p:sp>
        <p:nvSpPr>
          <p:cNvPr id="3" name="Text Placeholder 2"/>
          <p:cNvSpPr>
            <a:spLocks noGrp="1"/>
          </p:cNvSpPr>
          <p:nvPr>
            <p:ph type="body" idx="1"/>
          </p:nvPr>
        </p:nvSpPr>
        <p:spPr>
          <a:xfrm>
            <a:off x="457200" y="1200150"/>
            <a:ext cx="8229600" cy="3660237"/>
          </a:xfrm>
        </p:spPr>
        <p:txBody>
          <a:bodyPr>
            <a:normAutofit/>
          </a:bodyPr>
          <a:lstStyle/>
          <a:p>
            <a:pPr marL="0" indent="0">
              <a:buNone/>
            </a:pPr>
            <a:endParaRPr lang="en-US" sz="2000" dirty="0"/>
          </a:p>
          <a:p>
            <a:pPr marL="0" indent="0">
              <a:buNone/>
            </a:pPr>
            <a:endParaRPr lang="en-US" dirty="0"/>
          </a:p>
        </p:txBody>
      </p:sp>
      <p:graphicFrame>
        <p:nvGraphicFramePr>
          <p:cNvPr id="4" name="Table 3">
            <a:extLst>
              <a:ext uri="{FF2B5EF4-FFF2-40B4-BE49-F238E27FC236}">
                <a16:creationId xmlns:a16="http://schemas.microsoft.com/office/drawing/2014/main" id="{3F3718D8-2BCC-4442-8600-83A6810A89D5}"/>
              </a:ext>
            </a:extLst>
          </p:cNvPr>
          <p:cNvGraphicFramePr>
            <a:graphicFrameLocks noGrp="1"/>
          </p:cNvGraphicFramePr>
          <p:nvPr>
            <p:extLst>
              <p:ext uri="{D42A27DB-BD31-4B8C-83A1-F6EECF244321}">
                <p14:modId xmlns:p14="http://schemas.microsoft.com/office/powerpoint/2010/main" val="4042973589"/>
              </p:ext>
            </p:extLst>
          </p:nvPr>
        </p:nvGraphicFramePr>
        <p:xfrm>
          <a:off x="541623" y="2424014"/>
          <a:ext cx="7985853" cy="137668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US" b="1" dirty="0"/>
                        <a:t>Input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b="1" dirty="0"/>
                        <a:t>GMNS</a:t>
                      </a:r>
                      <a:r>
                        <a:rPr lang="en-CA" b="1" baseline="0" dirty="0"/>
                        <a:t> input file and settings</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 of ODME</a:t>
                      </a:r>
                    </a:p>
                  </a:txBody>
                  <a:tcPr/>
                </a:tc>
                <a:extLst>
                  <a:ext uri="{0D108BD9-81ED-4DB2-BD59-A6C34878D82A}">
                    <a16:rowId xmlns:a16="http://schemas.microsoft.com/office/drawing/2014/main" val="10000"/>
                  </a:ext>
                </a:extLst>
              </a:tr>
              <a:tr h="370840">
                <a:tc>
                  <a:txBody>
                    <a:bodyPr/>
                    <a:lstStyle/>
                    <a:p>
                      <a:r>
                        <a:rPr lang="en-CA" dirty="0"/>
                        <a:t>8a. Measurement.csv</a:t>
                      </a:r>
                      <a:endParaRPr lang="en-US" dirty="0"/>
                    </a:p>
                  </a:txBody>
                  <a:tcPr/>
                </a:tc>
                <a:tc>
                  <a:txBody>
                    <a:bodyPr/>
                    <a:lstStyle/>
                    <a:p>
                      <a:r>
                        <a:rPr lang="en-US" dirty="0"/>
                        <a:t>Node, link</a:t>
                      </a:r>
                    </a:p>
                  </a:txBody>
                  <a:tcPr/>
                </a:tc>
                <a:tc>
                  <a:txBody>
                    <a:bodyPr/>
                    <a:lstStyle/>
                    <a:p>
                      <a:r>
                        <a:rPr lang="en-US" dirty="0"/>
                        <a:t>8c.link_performance.csv with ODME deviation </a:t>
                      </a:r>
                    </a:p>
                  </a:txBody>
                  <a:tcPr/>
                </a:tc>
                <a:extLst>
                  <a:ext uri="{0D108BD9-81ED-4DB2-BD59-A6C34878D82A}">
                    <a16:rowId xmlns:a16="http://schemas.microsoft.com/office/drawing/2014/main" val="10001"/>
                  </a:ext>
                </a:extLst>
              </a:tr>
              <a:tr h="370840">
                <a:tc>
                  <a:txBody>
                    <a:bodyPr/>
                    <a:lstStyle/>
                    <a:p>
                      <a:r>
                        <a:rPr lang="en-CA" dirty="0"/>
                        <a:t>8b. initial demand file (prepared in step 3)</a:t>
                      </a:r>
                      <a:endParaRPr lang="en-US" dirty="0"/>
                    </a:p>
                  </a:txBody>
                  <a:tcPr/>
                </a:tc>
                <a:tc>
                  <a:txBody>
                    <a:bodyPr/>
                    <a:lstStyle/>
                    <a:p>
                      <a:r>
                        <a:rPr lang="en-US" dirty="0"/>
                        <a:t>Settings.csv with ODME iterations </a:t>
                      </a:r>
                    </a:p>
                  </a:txBody>
                  <a:tcPr/>
                </a:tc>
                <a:tc>
                  <a:txBody>
                    <a:bodyPr/>
                    <a:lstStyle/>
                    <a:p>
                      <a:r>
                        <a:rPr lang="en-US" dirty="0"/>
                        <a:t>8d. </a:t>
                      </a:r>
                      <a:r>
                        <a:rPr lang="en-US" dirty="0" err="1"/>
                        <a:t>Route_assignment</a:t>
                      </a:r>
                      <a:r>
                        <a:rPr lang="en-US" dirty="0"/>
                        <a:t> contains adjusted OD and path volume</a:t>
                      </a:r>
                    </a:p>
                  </a:txBody>
                  <a:tcPr/>
                </a:tc>
                <a:extLst>
                  <a:ext uri="{0D108BD9-81ED-4DB2-BD59-A6C34878D82A}">
                    <a16:rowId xmlns:a16="http://schemas.microsoft.com/office/drawing/2014/main" val="10002"/>
                  </a:ext>
                </a:extLst>
              </a:tr>
            </a:tbl>
          </a:graphicData>
        </a:graphic>
      </p:graphicFrame>
      <p:sp>
        <p:nvSpPr>
          <p:cNvPr id="5" name="Rectangle 4">
            <a:extLst>
              <a:ext uri="{FF2B5EF4-FFF2-40B4-BE49-F238E27FC236}">
                <a16:creationId xmlns:a16="http://schemas.microsoft.com/office/drawing/2014/main" id="{64DE24AB-7066-FF14-25B0-5D01CF56683C}"/>
              </a:ext>
            </a:extLst>
          </p:cNvPr>
          <p:cNvSpPr/>
          <p:nvPr/>
        </p:nvSpPr>
        <p:spPr>
          <a:xfrm>
            <a:off x="541623" y="1200150"/>
            <a:ext cx="7817005" cy="830997"/>
          </a:xfrm>
          <a:prstGeom prst="rect">
            <a:avLst/>
          </a:prstGeom>
        </p:spPr>
        <p:txBody>
          <a:bodyPr wrap="square">
            <a:spAutoFit/>
          </a:bodyPr>
          <a:lstStyle/>
          <a:p>
            <a:r>
              <a:rPr lang="en-US" sz="1600" dirty="0"/>
              <a:t>OD-matrix estimation is the estimation of OD matrices by reducing the difference between observed link counts and assigned link volume. The ODME module is also embedded into the </a:t>
            </a:r>
            <a:r>
              <a:rPr lang="en-US" sz="1600" dirty="0" err="1"/>
              <a:t>DTALite</a:t>
            </a:r>
            <a:r>
              <a:rPr lang="en-US" sz="1600" dirty="0"/>
              <a:t> package. </a:t>
            </a:r>
          </a:p>
        </p:txBody>
      </p:sp>
      <p:sp>
        <p:nvSpPr>
          <p:cNvPr id="6" name="Rectangle 5">
            <a:extLst>
              <a:ext uri="{FF2B5EF4-FFF2-40B4-BE49-F238E27FC236}">
                <a16:creationId xmlns:a16="http://schemas.microsoft.com/office/drawing/2014/main" id="{9E3E9E13-BAD5-7C76-D7D0-1AD61656A488}"/>
              </a:ext>
            </a:extLst>
          </p:cNvPr>
          <p:cNvSpPr/>
          <p:nvPr/>
        </p:nvSpPr>
        <p:spPr>
          <a:xfrm>
            <a:off x="457200" y="4179658"/>
            <a:ext cx="7229707" cy="584775"/>
          </a:xfrm>
          <a:prstGeom prst="rect">
            <a:avLst/>
          </a:prstGeom>
        </p:spPr>
        <p:txBody>
          <a:bodyPr wrap="square">
            <a:spAutoFit/>
          </a:bodyPr>
          <a:lstStyle/>
          <a:p>
            <a:pPr>
              <a:defRPr/>
            </a:pPr>
            <a:r>
              <a:rPr lang="en-US" altLang="zh-CN" sz="1600" dirty="0"/>
              <a:t>8c.</a:t>
            </a:r>
            <a:r>
              <a:rPr lang="zh-CN" altLang="en-US" sz="1600" dirty="0"/>
              <a:t> </a:t>
            </a:r>
            <a:r>
              <a:rPr lang="en-US" altLang="zh-CN" sz="1600" dirty="0"/>
              <a:t>check the performance of ODME in the </a:t>
            </a:r>
            <a:r>
              <a:rPr lang="en-US" altLang="zh-CN" sz="1600" dirty="0" err="1"/>
              <a:t>static_link_performance.csv</a:t>
            </a:r>
            <a:r>
              <a:rPr lang="en-US" altLang="zh-CN" sz="1600" dirty="0"/>
              <a:t> and </a:t>
            </a:r>
          </a:p>
          <a:p>
            <a:pPr>
              <a:defRPr/>
            </a:pPr>
            <a:r>
              <a:rPr lang="en-US" altLang="zh-CN" sz="1600" dirty="0"/>
              <a:t>8d.</a:t>
            </a:r>
            <a:r>
              <a:rPr lang="zh-CN" altLang="en-US" sz="1600" dirty="0"/>
              <a:t> </a:t>
            </a:r>
            <a:r>
              <a:rPr lang="en-US" altLang="zh-CN" sz="1600" dirty="0"/>
              <a:t>obtain the updated OD matrix from </a:t>
            </a:r>
            <a:r>
              <a:rPr lang="en-US" altLang="zh-CN" sz="1600" dirty="0" err="1"/>
              <a:t>od_accessibility.csv</a:t>
            </a:r>
            <a:r>
              <a:rPr lang="en-US" altLang="zh-CN" sz="1600" dirty="0"/>
              <a:t>.</a:t>
            </a:r>
          </a:p>
        </p:txBody>
      </p:sp>
    </p:spTree>
    <p:extLst>
      <p:ext uri="{BB962C8B-B14F-4D97-AF65-F5344CB8AC3E}">
        <p14:creationId xmlns:p14="http://schemas.microsoft.com/office/powerpoint/2010/main" val="6358743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9. Network design and sensitivity analysis  </a:t>
            </a:r>
          </a:p>
        </p:txBody>
      </p:sp>
      <p:graphicFrame>
        <p:nvGraphicFramePr>
          <p:cNvPr id="9" name="Table 8">
            <a:extLst>
              <a:ext uri="{FF2B5EF4-FFF2-40B4-BE49-F238E27FC236}">
                <a16:creationId xmlns:a16="http://schemas.microsoft.com/office/drawing/2014/main" id="{B9AF184C-A70C-4149-8793-BA0FB0A63F0D}"/>
              </a:ext>
            </a:extLst>
          </p:cNvPr>
          <p:cNvGraphicFramePr>
            <a:graphicFrameLocks noGrp="1"/>
          </p:cNvGraphicFramePr>
          <p:nvPr>
            <p:extLst>
              <p:ext uri="{D42A27DB-BD31-4B8C-83A1-F6EECF244321}">
                <p14:modId xmlns:p14="http://schemas.microsoft.com/office/powerpoint/2010/main" val="868253731"/>
              </p:ext>
            </p:extLst>
          </p:nvPr>
        </p:nvGraphicFramePr>
        <p:xfrm>
          <a:off x="735758" y="1807090"/>
          <a:ext cx="7560454" cy="1615440"/>
        </p:xfrm>
        <a:graphic>
          <a:graphicData uri="http://schemas.openxmlformats.org/drawingml/2006/table">
            <a:tbl>
              <a:tblPr firstRow="1" bandRow="1"/>
              <a:tblGrid>
                <a:gridCol w="3780227">
                  <a:extLst>
                    <a:ext uri="{9D8B030D-6E8A-4147-A177-3AD203B41FA5}">
                      <a16:colId xmlns:a16="http://schemas.microsoft.com/office/drawing/2014/main" val="20002"/>
                    </a:ext>
                  </a:extLst>
                </a:gridCol>
                <a:gridCol w="3780227">
                  <a:extLst>
                    <a:ext uri="{9D8B030D-6E8A-4147-A177-3AD203B41FA5}">
                      <a16:colId xmlns:a16="http://schemas.microsoft.com/office/drawing/2014/main" val="969472959"/>
                    </a:ext>
                  </a:extLst>
                </a:gridCol>
              </a:tblGrid>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b="1" dirty="0"/>
                        <a:t>GMNS</a:t>
                      </a:r>
                      <a:r>
                        <a:rPr lang="en-CA" b="1" baseline="0" dirty="0"/>
                        <a:t> input file and settings</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a:t>
                      </a:r>
                    </a:p>
                  </a:txBody>
                  <a:tcPr/>
                </a:tc>
                <a:extLst>
                  <a:ext uri="{0D108BD9-81ED-4DB2-BD59-A6C34878D82A}">
                    <a16:rowId xmlns:a16="http://schemas.microsoft.com/office/drawing/2014/main" val="10000"/>
                  </a:ext>
                </a:extLst>
              </a:tr>
              <a:tr h="370840">
                <a:tc>
                  <a:txBody>
                    <a:bodyPr/>
                    <a:lstStyle/>
                    <a:p>
                      <a:r>
                        <a:rPr lang="en-US" altLang="zh-CN" dirty="0"/>
                        <a:t>9a.</a:t>
                      </a:r>
                      <a:r>
                        <a:rPr lang="zh-CN" altLang="en-US" dirty="0"/>
                        <a:t> </a:t>
                      </a:r>
                      <a:r>
                        <a:rPr lang="en-US" dirty="0"/>
                        <a:t>Node, link</a:t>
                      </a:r>
                      <a:r>
                        <a:rPr lang="en-US" altLang="zh-CN" dirty="0"/>
                        <a:t>:</a:t>
                      </a:r>
                      <a:r>
                        <a:rPr lang="zh-CN" altLang="en-US" dirty="0"/>
                        <a:t> </a:t>
                      </a:r>
                      <a:r>
                        <a:rPr lang="en-US" dirty="0" err="1"/>
                        <a:t>SA_lanes</a:t>
                      </a:r>
                      <a:endParaRPr lang="en-US" dirty="0"/>
                    </a:p>
                  </a:txBody>
                  <a:tcPr/>
                </a:tc>
                <a:tc>
                  <a:txBody>
                    <a:bodyPr/>
                    <a:lstStyle/>
                    <a:p>
                      <a:r>
                        <a:rPr lang="en-US" dirty="0"/>
                        <a:t>9c.link_performance.csv with ODME deviation </a:t>
                      </a:r>
                    </a:p>
                  </a:txBody>
                  <a:tcPr/>
                </a:tc>
                <a:extLst>
                  <a:ext uri="{0D108BD9-81ED-4DB2-BD59-A6C34878D82A}">
                    <a16:rowId xmlns:a16="http://schemas.microsoft.com/office/drawing/2014/main" val="10001"/>
                  </a:ext>
                </a:extLst>
              </a:tr>
              <a:tr h="370840">
                <a:tc>
                  <a:txBody>
                    <a:bodyPr/>
                    <a:lstStyle/>
                    <a:p>
                      <a:r>
                        <a:rPr lang="en-US" altLang="zh-CN" dirty="0"/>
                        <a:t>9b.</a:t>
                      </a:r>
                      <a:r>
                        <a:rPr lang="zh-CN" altLang="en-US" dirty="0"/>
                        <a:t> </a:t>
                      </a:r>
                      <a:r>
                        <a:rPr lang="en-US" dirty="0" err="1"/>
                        <a:t>Settings.csv</a:t>
                      </a:r>
                      <a:r>
                        <a:rPr lang="en-US" dirty="0"/>
                        <a:t>: sensitivity analysis </a:t>
                      </a:r>
                    </a:p>
                  </a:txBody>
                  <a:tcPr/>
                </a:tc>
                <a:tc>
                  <a:txBody>
                    <a:bodyPr/>
                    <a:lstStyle/>
                    <a:p>
                      <a:r>
                        <a:rPr lang="en-US" dirty="0"/>
                        <a:t>9d. </a:t>
                      </a:r>
                      <a:r>
                        <a:rPr lang="en-US" dirty="0" err="1"/>
                        <a:t>Route_assignment</a:t>
                      </a:r>
                      <a:r>
                        <a:rPr lang="en-US" dirty="0"/>
                        <a:t> contains adjusted OD and path volume</a:t>
                      </a:r>
                    </a:p>
                  </a:txBody>
                  <a:tcPr/>
                </a:tc>
                <a:extLst>
                  <a:ext uri="{0D108BD9-81ED-4DB2-BD59-A6C34878D82A}">
                    <a16:rowId xmlns:a16="http://schemas.microsoft.com/office/drawing/2014/main" val="10002"/>
                  </a:ext>
                </a:extLst>
              </a:tr>
              <a:tr h="370840">
                <a:tc>
                  <a:txBody>
                    <a:bodyPr/>
                    <a:lstStyle/>
                    <a:p>
                      <a:endParaRPr lang="en-US" dirty="0"/>
                    </a:p>
                  </a:txBody>
                  <a:tcPr/>
                </a:tc>
                <a:tc>
                  <a:txBody>
                    <a:bodyPr/>
                    <a:lstStyle/>
                    <a:p>
                      <a:r>
                        <a:rPr lang="en-US" dirty="0"/>
                        <a:t>9</a:t>
                      </a:r>
                      <a:r>
                        <a:rPr lang="en-US" altLang="zh-CN" dirty="0"/>
                        <a:t>e</a:t>
                      </a:r>
                      <a:r>
                        <a:rPr lang="en-US" dirty="0"/>
                        <a:t>. Corriodor.csv sensitivity</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1671084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10-I. </a:t>
            </a:r>
            <a:r>
              <a:rPr lang="en-CA" sz="3600" dirty="0"/>
              <a:t>scenario evaluation: </a:t>
            </a:r>
            <a:r>
              <a:rPr lang="en-CA" sz="3200" dirty="0" err="1"/>
              <a:t>workzone</a:t>
            </a:r>
            <a:r>
              <a:rPr lang="en-CA" sz="3200" dirty="0"/>
              <a:t> and incident </a:t>
            </a:r>
            <a:endParaRPr lang="en-US" dirty="0"/>
          </a:p>
        </p:txBody>
      </p:sp>
      <p:sp>
        <p:nvSpPr>
          <p:cNvPr id="3" name="Text Placeholder 2"/>
          <p:cNvSpPr>
            <a:spLocks noGrp="1"/>
          </p:cNvSpPr>
          <p:nvPr>
            <p:ph type="body" idx="1"/>
          </p:nvPr>
        </p:nvSpPr>
        <p:spPr>
          <a:xfrm>
            <a:off x="382136" y="1063379"/>
            <a:ext cx="4640029" cy="2432444"/>
          </a:xfrm>
        </p:spPr>
        <p:txBody>
          <a:bodyPr>
            <a:normAutofit/>
          </a:bodyPr>
          <a:lstStyle/>
          <a:p>
            <a:pPr marL="0" indent="0">
              <a:buNone/>
            </a:pPr>
            <a:r>
              <a:rPr lang="en-US" dirty="0"/>
              <a:t>Scenario section in settings.csv. </a:t>
            </a:r>
          </a:p>
        </p:txBody>
      </p:sp>
      <p:graphicFrame>
        <p:nvGraphicFramePr>
          <p:cNvPr id="13" name="Table 12">
            <a:extLst>
              <a:ext uri="{FF2B5EF4-FFF2-40B4-BE49-F238E27FC236}">
                <a16:creationId xmlns:a16="http://schemas.microsoft.com/office/drawing/2014/main" id="{F962576F-8A79-47E5-92FF-0D1C0E8DA35D}"/>
              </a:ext>
            </a:extLst>
          </p:cNvPr>
          <p:cNvGraphicFramePr>
            <a:graphicFrameLocks noGrp="1"/>
          </p:cNvGraphicFramePr>
          <p:nvPr>
            <p:extLst>
              <p:ext uri="{D42A27DB-BD31-4B8C-83A1-F6EECF244321}">
                <p14:modId xmlns:p14="http://schemas.microsoft.com/office/powerpoint/2010/main" val="3828090289"/>
              </p:ext>
            </p:extLst>
          </p:nvPr>
        </p:nvGraphicFramePr>
        <p:xfrm>
          <a:off x="457200" y="1934258"/>
          <a:ext cx="7966180" cy="1244600"/>
        </p:xfrm>
        <a:graphic>
          <a:graphicData uri="http://schemas.openxmlformats.org/drawingml/2006/table">
            <a:tbl>
              <a:tblPr firstRow="1" bandRow="1"/>
              <a:tblGrid>
                <a:gridCol w="3983090">
                  <a:extLst>
                    <a:ext uri="{9D8B030D-6E8A-4147-A177-3AD203B41FA5}">
                      <a16:colId xmlns:a16="http://schemas.microsoft.com/office/drawing/2014/main" val="20002"/>
                    </a:ext>
                  </a:extLst>
                </a:gridCol>
                <a:gridCol w="3983090">
                  <a:extLst>
                    <a:ext uri="{9D8B030D-6E8A-4147-A177-3AD203B41FA5}">
                      <a16:colId xmlns:a16="http://schemas.microsoft.com/office/drawing/2014/main" val="969472959"/>
                    </a:ext>
                  </a:extLst>
                </a:gridCol>
              </a:tblGrid>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b="1" dirty="0"/>
                        <a:t>GMNS</a:t>
                      </a:r>
                      <a:r>
                        <a:rPr lang="en-CA" b="1" baseline="0" dirty="0"/>
                        <a:t> input file and settings</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a:t>
                      </a:r>
                    </a:p>
                  </a:txBody>
                  <a:tcPr/>
                </a:tc>
                <a:extLst>
                  <a:ext uri="{0D108BD9-81ED-4DB2-BD59-A6C34878D82A}">
                    <a16:rowId xmlns:a16="http://schemas.microsoft.com/office/drawing/2014/main" val="10000"/>
                  </a:ext>
                </a:extLst>
              </a:tr>
              <a:tr h="370840">
                <a:tc>
                  <a:txBody>
                    <a:bodyPr/>
                    <a:lstStyle/>
                    <a:p>
                      <a:r>
                        <a:rPr lang="en-US" altLang="zh-CN" dirty="0"/>
                        <a:t>10a.</a:t>
                      </a:r>
                      <a:r>
                        <a:rPr lang="zh-CN" altLang="en-US" dirty="0"/>
                        <a:t> </a:t>
                      </a:r>
                      <a:r>
                        <a:rPr lang="en-US" dirty="0"/>
                        <a:t>Node, link </a:t>
                      </a:r>
                    </a:p>
                  </a:txBody>
                  <a:tcPr/>
                </a:tc>
                <a:tc>
                  <a:txBody>
                    <a:bodyPr/>
                    <a:lstStyle/>
                    <a:p>
                      <a:r>
                        <a:rPr lang="en-US" altLang="zh-CN" dirty="0"/>
                        <a:t>10</a:t>
                      </a:r>
                      <a:r>
                        <a:rPr lang="en-US" dirty="0"/>
                        <a:t>c.link_performance.csv with ODME deviation </a:t>
                      </a:r>
                    </a:p>
                  </a:txBody>
                  <a:tcPr/>
                </a:tc>
                <a:extLst>
                  <a:ext uri="{0D108BD9-81ED-4DB2-BD59-A6C34878D82A}">
                    <a16:rowId xmlns:a16="http://schemas.microsoft.com/office/drawing/2014/main" val="10001"/>
                  </a:ext>
                </a:extLst>
              </a:tr>
              <a:tr h="370840">
                <a:tc>
                  <a:txBody>
                    <a:bodyPr/>
                    <a:lstStyle/>
                    <a:p>
                      <a:r>
                        <a:rPr lang="en-US" altLang="zh-CN" dirty="0"/>
                        <a:t>10b.</a:t>
                      </a:r>
                      <a:r>
                        <a:rPr lang="zh-CN" altLang="en-US" dirty="0"/>
                        <a:t> </a:t>
                      </a:r>
                      <a:r>
                        <a:rPr lang="en-US" dirty="0" err="1"/>
                        <a:t>Settings.csv</a:t>
                      </a:r>
                      <a:r>
                        <a:rPr lang="en-US" dirty="0"/>
                        <a:t>: capacity reduction </a:t>
                      </a:r>
                    </a:p>
                  </a:txBody>
                  <a:tcPr/>
                </a:tc>
                <a:tc>
                  <a:txBody>
                    <a:bodyPr/>
                    <a:lstStyle/>
                    <a:p>
                      <a:r>
                        <a:rPr lang="en-US" altLang="zh-CN" dirty="0"/>
                        <a:t>10</a:t>
                      </a:r>
                      <a:r>
                        <a:rPr lang="en-US" dirty="0"/>
                        <a:t>d. </a:t>
                      </a:r>
                      <a:r>
                        <a:rPr lang="en-US" dirty="0" err="1"/>
                        <a:t>Route_assignment</a:t>
                      </a:r>
                      <a:r>
                        <a:rPr lang="en-US" dirty="0"/>
                        <a:t> contains adjusted OD and path volume</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708788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308" y="205979"/>
            <a:ext cx="9316585" cy="857400"/>
          </a:xfrm>
        </p:spPr>
        <p:txBody>
          <a:bodyPr>
            <a:normAutofit fontScale="90000"/>
          </a:bodyPr>
          <a:lstStyle/>
          <a:p>
            <a:r>
              <a:rPr lang="en-US" dirty="0"/>
              <a:t>10-II. </a:t>
            </a:r>
            <a:r>
              <a:rPr lang="en-CA" sz="3200" dirty="0"/>
              <a:t>scenario evaluation: </a:t>
            </a:r>
            <a:r>
              <a:rPr lang="en-US" dirty="0"/>
              <a:t>VMS and real time information  </a:t>
            </a:r>
          </a:p>
        </p:txBody>
      </p:sp>
      <p:sp>
        <p:nvSpPr>
          <p:cNvPr id="3" name="Text Placeholder 2"/>
          <p:cNvSpPr>
            <a:spLocks noGrp="1"/>
          </p:cNvSpPr>
          <p:nvPr>
            <p:ph type="body" idx="1"/>
          </p:nvPr>
        </p:nvSpPr>
        <p:spPr>
          <a:xfrm>
            <a:off x="382136" y="1063379"/>
            <a:ext cx="4640029" cy="2432444"/>
          </a:xfrm>
        </p:spPr>
        <p:txBody>
          <a:bodyPr>
            <a:normAutofit/>
          </a:bodyPr>
          <a:lstStyle/>
          <a:p>
            <a:pPr marL="0" indent="0">
              <a:buNone/>
            </a:pPr>
            <a:r>
              <a:rPr lang="en-US" dirty="0"/>
              <a:t>Scenario section in settings.csv. </a:t>
            </a:r>
          </a:p>
        </p:txBody>
      </p:sp>
      <p:graphicFrame>
        <p:nvGraphicFramePr>
          <p:cNvPr id="5" name="Table 4">
            <a:extLst>
              <a:ext uri="{FF2B5EF4-FFF2-40B4-BE49-F238E27FC236}">
                <a16:creationId xmlns:a16="http://schemas.microsoft.com/office/drawing/2014/main" id="{4214C464-6663-4F97-B0FB-6D349A2952D4}"/>
              </a:ext>
            </a:extLst>
          </p:cNvPr>
          <p:cNvGraphicFramePr>
            <a:graphicFrameLocks noGrp="1"/>
          </p:cNvGraphicFramePr>
          <p:nvPr>
            <p:extLst>
              <p:ext uri="{D42A27DB-BD31-4B8C-83A1-F6EECF244321}">
                <p14:modId xmlns:p14="http://schemas.microsoft.com/office/powerpoint/2010/main" val="2282899632"/>
              </p:ext>
            </p:extLst>
          </p:nvPr>
        </p:nvGraphicFramePr>
        <p:xfrm>
          <a:off x="457200" y="1934258"/>
          <a:ext cx="7639176" cy="1747520"/>
        </p:xfrm>
        <a:graphic>
          <a:graphicData uri="http://schemas.openxmlformats.org/drawingml/2006/table">
            <a:tbl>
              <a:tblPr firstRow="1" bandRow="1"/>
              <a:tblGrid>
                <a:gridCol w="3819588">
                  <a:extLst>
                    <a:ext uri="{9D8B030D-6E8A-4147-A177-3AD203B41FA5}">
                      <a16:colId xmlns:a16="http://schemas.microsoft.com/office/drawing/2014/main" val="20002"/>
                    </a:ext>
                  </a:extLst>
                </a:gridCol>
                <a:gridCol w="3819588">
                  <a:extLst>
                    <a:ext uri="{9D8B030D-6E8A-4147-A177-3AD203B41FA5}">
                      <a16:colId xmlns:a16="http://schemas.microsoft.com/office/drawing/2014/main" val="969472959"/>
                    </a:ext>
                  </a:extLst>
                </a:gridCol>
              </a:tblGrid>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b="1" dirty="0"/>
                        <a:t>GMNS</a:t>
                      </a:r>
                      <a:r>
                        <a:rPr lang="en-CA" b="1" baseline="0" dirty="0"/>
                        <a:t> input file and settings</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a:t>
                      </a:r>
                    </a:p>
                  </a:txBody>
                  <a:tcPr/>
                </a:tc>
                <a:extLst>
                  <a:ext uri="{0D108BD9-81ED-4DB2-BD59-A6C34878D82A}">
                    <a16:rowId xmlns:a16="http://schemas.microsoft.com/office/drawing/2014/main" val="10000"/>
                  </a:ext>
                </a:extLst>
              </a:tr>
              <a:tr h="370840">
                <a:tc>
                  <a:txBody>
                    <a:bodyPr/>
                    <a:lstStyle/>
                    <a:p>
                      <a:r>
                        <a:rPr lang="en-US" altLang="zh-CN" dirty="0"/>
                        <a:t>10a.</a:t>
                      </a:r>
                      <a:r>
                        <a:rPr lang="zh-CN" altLang="en-US" dirty="0"/>
                        <a:t> </a:t>
                      </a:r>
                      <a:r>
                        <a:rPr lang="en-US" dirty="0"/>
                        <a:t>Node, link </a:t>
                      </a:r>
                    </a:p>
                    <a:p>
                      <a:r>
                        <a:rPr lang="en-US" dirty="0" err="1"/>
                        <a:t>Allowed_uses</a:t>
                      </a:r>
                      <a:r>
                        <a:rPr lang="en-US" dirty="0"/>
                        <a:t>, toll for different time periods </a:t>
                      </a:r>
                    </a:p>
                  </a:txBody>
                  <a:tcPr/>
                </a:tc>
                <a:tc>
                  <a:txBody>
                    <a:bodyPr/>
                    <a:lstStyle/>
                    <a:p>
                      <a:r>
                        <a:rPr lang="en-US" dirty="0"/>
                        <a:t>10c.link_performance.csv with ODME deviation </a:t>
                      </a:r>
                    </a:p>
                  </a:txBody>
                  <a:tcPr/>
                </a:tc>
                <a:extLst>
                  <a:ext uri="{0D108BD9-81ED-4DB2-BD59-A6C34878D82A}">
                    <a16:rowId xmlns:a16="http://schemas.microsoft.com/office/drawing/2014/main" val="10001"/>
                  </a:ext>
                </a:extLst>
              </a:tr>
              <a:tr h="370840">
                <a:tc>
                  <a:txBody>
                    <a:bodyPr/>
                    <a:lstStyle/>
                    <a:p>
                      <a:r>
                        <a:rPr lang="en-US" altLang="zh-CN" dirty="0"/>
                        <a:t>10b.</a:t>
                      </a:r>
                      <a:r>
                        <a:rPr lang="zh-CN" altLang="en-US" dirty="0"/>
                        <a:t> </a:t>
                      </a:r>
                      <a:r>
                        <a:rPr lang="en-US" dirty="0" err="1"/>
                        <a:t>Settings.csv</a:t>
                      </a:r>
                      <a:r>
                        <a:rPr lang="en-US" dirty="0"/>
                        <a:t>: VMS </a:t>
                      </a:r>
                    </a:p>
                  </a:txBody>
                  <a:tcPr/>
                </a:tc>
                <a:tc>
                  <a:txBody>
                    <a:bodyPr/>
                    <a:lstStyle/>
                    <a:p>
                      <a:r>
                        <a:rPr lang="en-US" dirty="0"/>
                        <a:t>10d. </a:t>
                      </a:r>
                      <a:r>
                        <a:rPr lang="en-US" dirty="0" err="1"/>
                        <a:t>Route_assignment</a:t>
                      </a:r>
                      <a:r>
                        <a:rPr lang="en-US" dirty="0"/>
                        <a:t> contains adjusted OD and path volume</a:t>
                      </a:r>
                    </a:p>
                  </a:txBody>
                  <a:tcPr/>
                </a:tc>
                <a:extLst>
                  <a:ext uri="{0D108BD9-81ED-4DB2-BD59-A6C34878D82A}">
                    <a16:rowId xmlns:a16="http://schemas.microsoft.com/office/drawing/2014/main" val="10002"/>
                  </a:ext>
                </a:extLst>
              </a:tr>
              <a:tr h="370840">
                <a:tc>
                  <a:txBody>
                    <a:bodyPr/>
                    <a:lstStyle/>
                    <a:p>
                      <a:endParaRPr lang="en-US" dirty="0"/>
                    </a:p>
                  </a:txBody>
                  <a:tcPr/>
                </a:tc>
                <a:tc>
                  <a:txBody>
                    <a:bodyPr/>
                    <a:lstStyle/>
                    <a:p>
                      <a:r>
                        <a:rPr lang="en-US" dirty="0"/>
                        <a:t>10</a:t>
                      </a:r>
                      <a:r>
                        <a:rPr lang="en-US" altLang="zh-CN" dirty="0"/>
                        <a:t>e</a:t>
                      </a:r>
                      <a:r>
                        <a:rPr lang="en-US" dirty="0"/>
                        <a:t>. Corriodor.csv sensitivity</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901039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10-III. </a:t>
            </a:r>
            <a:r>
              <a:rPr lang="en-CA" sz="3200" dirty="0"/>
              <a:t>scenario evaluation: </a:t>
            </a:r>
            <a:r>
              <a:rPr lang="en-US" dirty="0"/>
              <a:t>Tolling </a:t>
            </a:r>
          </a:p>
        </p:txBody>
      </p:sp>
      <p:sp>
        <p:nvSpPr>
          <p:cNvPr id="3" name="Text Placeholder 2"/>
          <p:cNvSpPr>
            <a:spLocks noGrp="1"/>
          </p:cNvSpPr>
          <p:nvPr>
            <p:ph type="body" idx="1"/>
          </p:nvPr>
        </p:nvSpPr>
        <p:spPr>
          <a:xfrm>
            <a:off x="382136" y="1063379"/>
            <a:ext cx="4640029" cy="2432444"/>
          </a:xfrm>
        </p:spPr>
        <p:txBody>
          <a:bodyPr>
            <a:normAutofit/>
          </a:bodyPr>
          <a:lstStyle/>
          <a:p>
            <a:pPr marL="0" indent="0">
              <a:buNone/>
            </a:pPr>
            <a:r>
              <a:rPr lang="en-US" dirty="0"/>
              <a:t>Scenario section in settings.csv. </a:t>
            </a:r>
          </a:p>
        </p:txBody>
      </p:sp>
      <p:graphicFrame>
        <p:nvGraphicFramePr>
          <p:cNvPr id="5" name="Table 4">
            <a:extLst>
              <a:ext uri="{FF2B5EF4-FFF2-40B4-BE49-F238E27FC236}">
                <a16:creationId xmlns:a16="http://schemas.microsoft.com/office/drawing/2014/main" id="{D7888C35-1549-49C4-8F6F-AB32E392F1F6}"/>
              </a:ext>
            </a:extLst>
          </p:cNvPr>
          <p:cNvGraphicFramePr>
            <a:graphicFrameLocks noGrp="1"/>
          </p:cNvGraphicFramePr>
          <p:nvPr>
            <p:extLst>
              <p:ext uri="{D42A27DB-BD31-4B8C-83A1-F6EECF244321}">
                <p14:modId xmlns:p14="http://schemas.microsoft.com/office/powerpoint/2010/main" val="4131287759"/>
              </p:ext>
            </p:extLst>
          </p:nvPr>
        </p:nvGraphicFramePr>
        <p:xfrm>
          <a:off x="457199" y="1934258"/>
          <a:ext cx="7826902" cy="1615440"/>
        </p:xfrm>
        <a:graphic>
          <a:graphicData uri="http://schemas.openxmlformats.org/drawingml/2006/table">
            <a:tbl>
              <a:tblPr firstRow="1" bandRow="1"/>
              <a:tblGrid>
                <a:gridCol w="3913451">
                  <a:extLst>
                    <a:ext uri="{9D8B030D-6E8A-4147-A177-3AD203B41FA5}">
                      <a16:colId xmlns:a16="http://schemas.microsoft.com/office/drawing/2014/main" val="20002"/>
                    </a:ext>
                  </a:extLst>
                </a:gridCol>
                <a:gridCol w="3913451">
                  <a:extLst>
                    <a:ext uri="{9D8B030D-6E8A-4147-A177-3AD203B41FA5}">
                      <a16:colId xmlns:a16="http://schemas.microsoft.com/office/drawing/2014/main" val="969472959"/>
                    </a:ext>
                  </a:extLst>
                </a:gridCol>
              </a:tblGrid>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b="1" dirty="0"/>
                        <a:t>GMNS</a:t>
                      </a:r>
                      <a:r>
                        <a:rPr lang="en-CA" b="1" baseline="0" dirty="0"/>
                        <a:t> input file and settings</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a:t>
                      </a:r>
                    </a:p>
                  </a:txBody>
                  <a:tcPr/>
                </a:tc>
                <a:extLst>
                  <a:ext uri="{0D108BD9-81ED-4DB2-BD59-A6C34878D82A}">
                    <a16:rowId xmlns:a16="http://schemas.microsoft.com/office/drawing/2014/main" val="10000"/>
                  </a:ext>
                </a:extLst>
              </a:tr>
              <a:tr h="370840">
                <a:tc>
                  <a:txBody>
                    <a:bodyPr/>
                    <a:lstStyle/>
                    <a:p>
                      <a:r>
                        <a:rPr lang="en-US" altLang="zh-CN" dirty="0"/>
                        <a:t>10a.</a:t>
                      </a:r>
                      <a:r>
                        <a:rPr lang="zh-CN" altLang="en-US" dirty="0"/>
                        <a:t> </a:t>
                      </a:r>
                      <a:r>
                        <a:rPr lang="en-US" dirty="0"/>
                        <a:t>Node, link </a:t>
                      </a:r>
                    </a:p>
                  </a:txBody>
                  <a:tcPr/>
                </a:tc>
                <a:tc>
                  <a:txBody>
                    <a:bodyPr/>
                    <a:lstStyle/>
                    <a:p>
                      <a:r>
                        <a:rPr lang="en-US" altLang="zh-CN" dirty="0"/>
                        <a:t>10</a:t>
                      </a:r>
                      <a:r>
                        <a:rPr lang="en-US" dirty="0"/>
                        <a:t>c.link_performance.csv with ODME deviation </a:t>
                      </a:r>
                    </a:p>
                  </a:txBody>
                  <a:tcPr/>
                </a:tc>
                <a:extLst>
                  <a:ext uri="{0D108BD9-81ED-4DB2-BD59-A6C34878D82A}">
                    <a16:rowId xmlns:a16="http://schemas.microsoft.com/office/drawing/2014/main" val="10001"/>
                  </a:ext>
                </a:extLst>
              </a:tr>
              <a:tr h="370840">
                <a:tc>
                  <a:txBody>
                    <a:bodyPr/>
                    <a:lstStyle/>
                    <a:p>
                      <a:r>
                        <a:rPr lang="en-US" altLang="zh-CN" dirty="0"/>
                        <a:t>10b.</a:t>
                      </a:r>
                      <a:r>
                        <a:rPr lang="zh-CN" altLang="en-US" dirty="0"/>
                        <a:t> </a:t>
                      </a:r>
                      <a:r>
                        <a:rPr lang="en-US" dirty="0" err="1"/>
                        <a:t>Settings.csv</a:t>
                      </a:r>
                      <a:r>
                        <a:rPr lang="en-US" dirty="0"/>
                        <a:t>: sensitivity analysis </a:t>
                      </a:r>
                    </a:p>
                  </a:txBody>
                  <a:tcPr/>
                </a:tc>
                <a:tc>
                  <a:txBody>
                    <a:bodyPr/>
                    <a:lstStyle/>
                    <a:p>
                      <a:r>
                        <a:rPr lang="en-US" altLang="zh-CN" dirty="0"/>
                        <a:t>10</a:t>
                      </a:r>
                      <a:r>
                        <a:rPr lang="en-US" dirty="0"/>
                        <a:t>d. </a:t>
                      </a:r>
                      <a:r>
                        <a:rPr lang="en-US" dirty="0" err="1"/>
                        <a:t>Route_assignment</a:t>
                      </a:r>
                      <a:r>
                        <a:rPr lang="en-US" dirty="0"/>
                        <a:t> contains adjusted OD and path volume</a:t>
                      </a:r>
                    </a:p>
                  </a:txBody>
                  <a:tcPr/>
                </a:tc>
                <a:extLst>
                  <a:ext uri="{0D108BD9-81ED-4DB2-BD59-A6C34878D82A}">
                    <a16:rowId xmlns:a16="http://schemas.microsoft.com/office/drawing/2014/main" val="10002"/>
                  </a:ext>
                </a:extLst>
              </a:tr>
              <a:tr h="370840">
                <a:tc>
                  <a:txBody>
                    <a:bodyPr/>
                    <a:lstStyle/>
                    <a:p>
                      <a:endParaRPr lang="en-US" dirty="0"/>
                    </a:p>
                  </a:txBody>
                  <a:tcPr/>
                </a:tc>
                <a:tc>
                  <a:txBody>
                    <a:bodyPr/>
                    <a:lstStyle/>
                    <a:p>
                      <a:r>
                        <a:rPr lang="en-US" altLang="zh-CN" dirty="0"/>
                        <a:t>10e</a:t>
                      </a:r>
                      <a:r>
                        <a:rPr lang="en-US" dirty="0"/>
                        <a:t>. Corriodor.csv sensitivity</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350088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11. </a:t>
            </a:r>
            <a:r>
              <a:rPr lang="en-CA" sz="3600" dirty="0"/>
              <a:t>MRM simulation</a:t>
            </a:r>
            <a:endParaRPr lang="en-US" dirty="0"/>
          </a:p>
        </p:txBody>
      </p:sp>
      <p:graphicFrame>
        <p:nvGraphicFramePr>
          <p:cNvPr id="5" name="Table 4">
            <a:extLst>
              <a:ext uri="{FF2B5EF4-FFF2-40B4-BE49-F238E27FC236}">
                <a16:creationId xmlns:a16="http://schemas.microsoft.com/office/drawing/2014/main" id="{300FB826-9EAB-43D3-9951-B0E0C9E6094B}"/>
              </a:ext>
            </a:extLst>
          </p:cNvPr>
          <p:cNvGraphicFramePr>
            <a:graphicFrameLocks noGrp="1"/>
          </p:cNvGraphicFramePr>
          <p:nvPr>
            <p:extLst>
              <p:ext uri="{D42A27DB-BD31-4B8C-83A1-F6EECF244321}">
                <p14:modId xmlns:p14="http://schemas.microsoft.com/office/powerpoint/2010/main" val="467322979"/>
              </p:ext>
            </p:extLst>
          </p:nvPr>
        </p:nvGraphicFramePr>
        <p:xfrm>
          <a:off x="579073" y="1552753"/>
          <a:ext cx="7985853" cy="225044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CA" b="1" dirty="0"/>
                        <a:t>External</a:t>
                      </a:r>
                      <a:r>
                        <a:rPr lang="en-CA" b="1" baseline="0" dirty="0"/>
                        <a:t> input </a:t>
                      </a:r>
                      <a:r>
                        <a:rPr lang="en-CA" b="1" baseline="0" dirty="0" err="1"/>
                        <a:t>osm</a:t>
                      </a:r>
                      <a:r>
                        <a:rPr lang="en-CA" b="1" baseline="0" dirty="0"/>
                        <a:t> file</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b="1" dirty="0"/>
                        <a:t>Zone 2 access step </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 of DTALite</a:t>
                      </a:r>
                    </a:p>
                  </a:txBody>
                  <a:tcPr/>
                </a:tc>
                <a:extLst>
                  <a:ext uri="{0D108BD9-81ED-4DB2-BD59-A6C34878D82A}">
                    <a16:rowId xmlns:a16="http://schemas.microsoft.com/office/drawing/2014/main" val="10000"/>
                  </a:ext>
                </a:extLst>
              </a:tr>
              <a:tr h="370840">
                <a:tc>
                  <a:txBody>
                    <a:bodyPr/>
                    <a:lstStyle/>
                    <a:p>
                      <a:r>
                        <a:rPr lang="en-CA" dirty="0"/>
                        <a:t>11a.osm </a:t>
                      </a:r>
                      <a:r>
                        <a:rPr lang="en-CA" dirty="0" err="1"/>
                        <a:t>pbf</a:t>
                      </a:r>
                      <a:r>
                        <a:rPr lang="en-CA" dirty="0"/>
                        <a:t> file and osm2gmns package</a:t>
                      </a:r>
                      <a:endParaRPr lang="en-US"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11e. TAZ.csv (</a:t>
                      </a:r>
                      <a:r>
                        <a:rPr lang="en-US" dirty="0" err="1"/>
                        <a:t>xy</a:t>
                      </a:r>
                      <a:r>
                        <a:rPr lang="en-US" dirty="0"/>
                        <a:t> coordinate and boundary </a:t>
                      </a:r>
                    </a:p>
                  </a:txBody>
                  <a:tcPr/>
                </a:tc>
                <a:tc>
                  <a:txBody>
                    <a:bodyPr/>
                    <a:lstStyle/>
                    <a:p>
                      <a:r>
                        <a:rPr lang="en-US" dirty="0"/>
                        <a:t>11g. Link performance.csv </a:t>
                      </a:r>
                    </a:p>
                  </a:txBody>
                  <a:tcPr/>
                </a:tc>
                <a:extLst>
                  <a:ext uri="{0D108BD9-81ED-4DB2-BD59-A6C34878D82A}">
                    <a16:rowId xmlns:a16="http://schemas.microsoft.com/office/drawing/2014/main" val="10001"/>
                  </a:ext>
                </a:extLst>
              </a:tr>
              <a:tr h="370840">
                <a:tc>
                  <a:txBody>
                    <a:bodyPr/>
                    <a:lstStyle/>
                    <a:p>
                      <a:r>
                        <a:rPr lang="en-CA" dirty="0"/>
                        <a:t>11b. Macro</a:t>
                      </a:r>
                    </a:p>
                    <a:p>
                      <a:r>
                        <a:rPr lang="en-CA" dirty="0"/>
                        <a:t>node.csv, link.csv, movement.csv</a:t>
                      </a:r>
                      <a:endParaRPr lang="en-US" dirty="0"/>
                    </a:p>
                  </a:txBody>
                  <a:tcPr/>
                </a:tc>
                <a:tc>
                  <a:txBody>
                    <a:bodyPr/>
                    <a:lstStyle/>
                    <a:p>
                      <a:r>
                        <a:rPr lang="en-US" dirty="0"/>
                        <a:t>11f. Zone.csv with </a:t>
                      </a:r>
                      <a:r>
                        <a:rPr lang="en-US" dirty="0" err="1"/>
                        <a:t>zone_id</a:t>
                      </a:r>
                      <a:r>
                        <a:rPr lang="en-US" dirty="0"/>
                        <a:t> and access_node.csv </a:t>
                      </a:r>
                    </a:p>
                  </a:txBody>
                  <a:tcPr/>
                </a:tc>
                <a:tc>
                  <a:txBody>
                    <a:bodyPr/>
                    <a:lstStyle/>
                    <a:p>
                      <a:r>
                        <a:rPr lang="en-US" dirty="0"/>
                        <a:t>11h. route_assignment.csv for od based travel time statistics </a:t>
                      </a:r>
                    </a:p>
                  </a:txBody>
                  <a:tcPr/>
                </a:tc>
                <a:extLst>
                  <a:ext uri="{0D108BD9-81ED-4DB2-BD59-A6C34878D82A}">
                    <a16:rowId xmlns:a16="http://schemas.microsoft.com/office/drawing/2014/main" val="10002"/>
                  </a:ext>
                </a:extLst>
              </a:tr>
              <a:tr h="370840">
                <a:tc>
                  <a:txBody>
                    <a:bodyPr/>
                    <a:lstStyle/>
                    <a:p>
                      <a:r>
                        <a:rPr lang="en-US" dirty="0"/>
                        <a:t>11c. </a:t>
                      </a:r>
                      <a:r>
                        <a:rPr lang="en-US" dirty="0" err="1"/>
                        <a:t>Meso</a:t>
                      </a:r>
                      <a:r>
                        <a:rPr lang="en-US" dirty="0"/>
                        <a:t> </a:t>
                      </a:r>
                    </a:p>
                    <a:p>
                      <a:r>
                        <a:rPr lang="en-US" dirty="0"/>
                        <a:t>Node.csv, link.csv </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3"/>
                  </a:ext>
                </a:extLst>
              </a:tr>
              <a:tr h="370840">
                <a:tc>
                  <a:txBody>
                    <a:bodyPr/>
                    <a:lstStyle/>
                    <a:p>
                      <a:r>
                        <a:rPr lang="en-US" dirty="0"/>
                        <a:t>11d. Micro node.csv and link.csv</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978754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433" y="0"/>
            <a:ext cx="8229600" cy="857400"/>
          </a:xfrm>
        </p:spPr>
        <p:txBody>
          <a:bodyPr>
            <a:normAutofit/>
          </a:bodyPr>
          <a:lstStyle/>
          <a:p>
            <a:r>
              <a:rPr lang="en-CA" dirty="0"/>
              <a:t>List of Essential Data Files and Executables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99496755"/>
              </p:ext>
            </p:extLst>
          </p:nvPr>
        </p:nvGraphicFramePr>
        <p:xfrm>
          <a:off x="531306" y="1214588"/>
          <a:ext cx="7985853" cy="232410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CA" b="1" dirty="0"/>
                        <a:t>External</a:t>
                      </a:r>
                      <a:r>
                        <a:rPr lang="en-CA" b="1" baseline="0" dirty="0"/>
                        <a:t> input file</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b="1" dirty="0"/>
                        <a:t>GMNS</a:t>
                      </a:r>
                      <a:r>
                        <a:rPr lang="en-CA" b="1" baseline="0" dirty="0"/>
                        <a:t> input file</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 of DTALite</a:t>
                      </a:r>
                    </a:p>
                  </a:txBody>
                  <a:tcPr/>
                </a:tc>
                <a:extLst>
                  <a:ext uri="{0D108BD9-81ED-4DB2-BD59-A6C34878D82A}">
                    <a16:rowId xmlns:a16="http://schemas.microsoft.com/office/drawing/2014/main" val="10000"/>
                  </a:ext>
                </a:extLst>
              </a:tr>
              <a:tr h="370840">
                <a:tc>
                  <a:txBody>
                    <a:bodyPr/>
                    <a:lstStyle/>
                    <a:p>
                      <a:r>
                        <a:rPr lang="en-CA" dirty="0"/>
                        <a:t>1a. Node shape file</a:t>
                      </a:r>
                      <a:endParaRPr lang="en-US" dirty="0"/>
                    </a:p>
                  </a:txBody>
                  <a:tcPr/>
                </a:tc>
                <a:tc>
                  <a:txBody>
                    <a:bodyPr/>
                    <a:lstStyle/>
                    <a:p>
                      <a:r>
                        <a:rPr lang="en-US" dirty="0"/>
                        <a:t>2a. node.csv</a:t>
                      </a:r>
                    </a:p>
                  </a:txBody>
                  <a:tcPr/>
                </a:tc>
                <a:tc>
                  <a:txBody>
                    <a:bodyPr/>
                    <a:lstStyle/>
                    <a:p>
                      <a:r>
                        <a:rPr lang="en-US" dirty="0"/>
                        <a:t>5a. link_performance.csv</a:t>
                      </a:r>
                    </a:p>
                  </a:txBody>
                  <a:tcPr/>
                </a:tc>
                <a:extLst>
                  <a:ext uri="{0D108BD9-81ED-4DB2-BD59-A6C34878D82A}">
                    <a16:rowId xmlns:a16="http://schemas.microsoft.com/office/drawing/2014/main" val="10001"/>
                  </a:ext>
                </a:extLst>
              </a:tr>
              <a:tr h="370840">
                <a:tc>
                  <a:txBody>
                    <a:bodyPr/>
                    <a:lstStyle/>
                    <a:p>
                      <a:r>
                        <a:rPr lang="en-CA" dirty="0"/>
                        <a:t>1b. Link shape file</a:t>
                      </a:r>
                      <a:endParaRPr lang="en-US" dirty="0"/>
                    </a:p>
                  </a:txBody>
                  <a:tcPr/>
                </a:tc>
                <a:tc>
                  <a:txBody>
                    <a:bodyPr/>
                    <a:lstStyle/>
                    <a:p>
                      <a:r>
                        <a:rPr lang="en-CA" dirty="0"/>
                        <a:t>2b. link.csv</a:t>
                      </a:r>
                      <a:endParaRPr lang="en-US" dirty="0"/>
                    </a:p>
                  </a:txBody>
                  <a:tcPr/>
                </a:tc>
                <a:tc>
                  <a:txBody>
                    <a:bodyPr/>
                    <a:lstStyle/>
                    <a:p>
                      <a:r>
                        <a:rPr lang="en-US" dirty="0"/>
                        <a:t>5b. od_accessibility.csv</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5c.route_assignment.csv</a:t>
                      </a:r>
                    </a:p>
                  </a:txBody>
                  <a:tcPr/>
                </a:tc>
                <a:extLst>
                  <a:ext uri="{0D108BD9-81ED-4DB2-BD59-A6C34878D82A}">
                    <a16:rowId xmlns:a16="http://schemas.microsoft.com/office/drawing/2014/main" val="10002"/>
                  </a:ext>
                </a:extLst>
              </a:tr>
              <a:tr h="370840">
                <a:tc>
                  <a:txBody>
                    <a:bodyPr/>
                    <a:lstStyle/>
                    <a:p>
                      <a:r>
                        <a:rPr lang="en-CA" dirty="0"/>
                        <a:t>1c. Zone shape</a:t>
                      </a:r>
                      <a:r>
                        <a:rPr lang="en-CA" baseline="0" dirty="0"/>
                        <a:t> file (optional)</a:t>
                      </a:r>
                      <a:endParaRPr lang="en-US" dirty="0"/>
                    </a:p>
                  </a:txBody>
                  <a:tcPr/>
                </a:tc>
                <a:tc>
                  <a:txBody>
                    <a:bodyPr/>
                    <a:lstStyle/>
                    <a:p>
                      <a:r>
                        <a:rPr lang="en-US" dirty="0"/>
                        <a:t>2c. zone.csv</a:t>
                      </a:r>
                    </a:p>
                  </a:txBody>
                  <a:tcPr/>
                </a:tc>
                <a:tc>
                  <a:txBody>
                    <a:bodyPr/>
                    <a:lstStyle/>
                    <a:p>
                      <a:r>
                        <a:rPr lang="en-US" dirty="0"/>
                        <a:t>5d. </a:t>
                      </a:r>
                      <a:r>
                        <a:rPr lang="en-US" altLang="zh-CN" dirty="0" err="1"/>
                        <a:t>final_s</a:t>
                      </a:r>
                      <a:r>
                        <a:rPr lang="en-US" dirty="0" err="1"/>
                        <a:t>ummary.csv</a:t>
                      </a:r>
                      <a:r>
                        <a:rPr lang="en-US" dirty="0"/>
                        <a:t> </a:t>
                      </a:r>
                    </a:p>
                  </a:txBody>
                  <a:tcPr/>
                </a:tc>
                <a:extLst>
                  <a:ext uri="{0D108BD9-81ED-4DB2-BD59-A6C34878D82A}">
                    <a16:rowId xmlns:a16="http://schemas.microsoft.com/office/drawing/2014/main" val="10003"/>
                  </a:ext>
                </a:extLst>
              </a:tr>
              <a:tr h="370840">
                <a:tc>
                  <a:txBody>
                    <a:bodyPr/>
                    <a:lstStyle/>
                    <a:p>
                      <a:r>
                        <a:rPr lang="en-CA" dirty="0"/>
                        <a:t>3. Demand file (csv,</a:t>
                      </a:r>
                      <a:r>
                        <a:rPr lang="en-CA" baseline="0" dirty="0"/>
                        <a:t> matrix</a:t>
                      </a:r>
                      <a:r>
                        <a:rPr lang="en-CA" dirty="0"/>
                        <a:t>)</a:t>
                      </a:r>
                      <a:endParaRPr lang="en-US" dirty="0"/>
                    </a:p>
                  </a:txBody>
                  <a:tcPr/>
                </a:tc>
                <a:tc>
                  <a:txBody>
                    <a:bodyPr/>
                    <a:lstStyle/>
                    <a:p>
                      <a:r>
                        <a:rPr lang="en-CA" dirty="0"/>
                        <a:t>4. setting.csv </a:t>
                      </a:r>
                    </a:p>
                    <a:p>
                      <a:r>
                        <a:rPr lang="en-CA" dirty="0" err="1"/>
                        <a:t>demand_file_list</a:t>
                      </a:r>
                      <a:r>
                        <a:rPr lang="en-CA" dirty="0"/>
                        <a:t> and departure time profile</a:t>
                      </a:r>
                      <a:endParaRPr lang="en-US" dirty="0"/>
                    </a:p>
                  </a:txBody>
                  <a:tcPr/>
                </a:tc>
                <a:tc>
                  <a:txBody>
                    <a:bodyPr/>
                    <a:lstStyle/>
                    <a:p>
                      <a:r>
                        <a:rPr lang="en-US" dirty="0"/>
                        <a:t>6a. Agent file </a:t>
                      </a:r>
                    </a:p>
                    <a:p>
                      <a:r>
                        <a:rPr lang="en-US" dirty="0"/>
                        <a:t>6b. trajectory.csv from simulation </a:t>
                      </a:r>
                    </a:p>
                  </a:txBody>
                  <a:tcPr/>
                </a:tc>
                <a:extLst>
                  <a:ext uri="{0D108BD9-81ED-4DB2-BD59-A6C34878D82A}">
                    <a16:rowId xmlns:a16="http://schemas.microsoft.com/office/drawing/2014/main" val="10004"/>
                  </a:ext>
                </a:extLst>
              </a:tr>
            </a:tbl>
          </a:graphicData>
        </a:graphic>
      </p:graphicFrame>
      <p:sp>
        <p:nvSpPr>
          <p:cNvPr id="5" name="Rectangle 4">
            <a:extLst>
              <a:ext uri="{FF2B5EF4-FFF2-40B4-BE49-F238E27FC236}">
                <a16:creationId xmlns:a16="http://schemas.microsoft.com/office/drawing/2014/main" id="{91F0395E-6A25-861E-0349-0602868604CF}"/>
              </a:ext>
            </a:extLst>
          </p:cNvPr>
          <p:cNvSpPr/>
          <p:nvPr/>
        </p:nvSpPr>
        <p:spPr>
          <a:xfrm>
            <a:off x="531306" y="3895876"/>
            <a:ext cx="4854470" cy="338554"/>
          </a:xfrm>
          <a:prstGeom prst="rect">
            <a:avLst/>
          </a:prstGeom>
        </p:spPr>
        <p:txBody>
          <a:bodyPr wrap="none">
            <a:spAutoFit/>
          </a:bodyPr>
          <a:lstStyle/>
          <a:p>
            <a:r>
              <a:rPr lang="en-US" sz="1600" dirty="0"/>
              <a:t>2c. </a:t>
            </a:r>
            <a:r>
              <a:rPr lang="en-US" altLang="zh-CN" sz="1600" dirty="0"/>
              <a:t>If</a:t>
            </a:r>
            <a:r>
              <a:rPr lang="zh-CN" altLang="en-US" sz="1600" dirty="0"/>
              <a:t> </a:t>
            </a:r>
            <a:r>
              <a:rPr lang="en-US" altLang="zh-CN" sz="1600" dirty="0" err="1"/>
              <a:t>node.csv</a:t>
            </a:r>
            <a:r>
              <a:rPr lang="zh-CN" altLang="en-US" sz="1600" dirty="0"/>
              <a:t> </a:t>
            </a:r>
            <a:r>
              <a:rPr lang="en-US" altLang="zh-CN" sz="1600" dirty="0"/>
              <a:t>contains</a:t>
            </a:r>
            <a:r>
              <a:rPr lang="zh-CN" altLang="en-US" sz="1600" dirty="0"/>
              <a:t> </a:t>
            </a:r>
            <a:r>
              <a:rPr lang="en-US" altLang="zh-CN" sz="1600" dirty="0"/>
              <a:t>zone</a:t>
            </a:r>
            <a:r>
              <a:rPr lang="zh-CN" altLang="en-US" sz="1600" dirty="0"/>
              <a:t> </a:t>
            </a:r>
            <a:r>
              <a:rPr lang="en-US" altLang="zh-CN" sz="1600" dirty="0"/>
              <a:t>id,</a:t>
            </a:r>
            <a:r>
              <a:rPr lang="zh-CN" altLang="en-US" sz="1600" dirty="0"/>
              <a:t> </a:t>
            </a:r>
            <a:r>
              <a:rPr lang="en-US" altLang="zh-CN" sz="1600" dirty="0"/>
              <a:t>then</a:t>
            </a:r>
            <a:r>
              <a:rPr lang="zh-CN" altLang="en-US" sz="1600" dirty="0"/>
              <a:t> </a:t>
            </a:r>
            <a:r>
              <a:rPr lang="en-US" altLang="zh-CN" sz="1600" dirty="0"/>
              <a:t>zone.csv is optional</a:t>
            </a:r>
            <a:endParaRPr lang="en-US" sz="1600" dirty="0"/>
          </a:p>
        </p:txBody>
      </p:sp>
    </p:spTree>
    <p:extLst>
      <p:ext uri="{BB962C8B-B14F-4D97-AF65-F5344CB8AC3E}">
        <p14:creationId xmlns:p14="http://schemas.microsoft.com/office/powerpoint/2010/main" val="2742796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12. </a:t>
            </a:r>
            <a:r>
              <a:rPr lang="en-CA" sz="3600" dirty="0"/>
              <a:t>MRM signal timing data management</a:t>
            </a:r>
            <a:endParaRPr lang="en-US" dirty="0"/>
          </a:p>
        </p:txBody>
      </p:sp>
      <p:graphicFrame>
        <p:nvGraphicFramePr>
          <p:cNvPr id="5" name="Table 4">
            <a:extLst>
              <a:ext uri="{FF2B5EF4-FFF2-40B4-BE49-F238E27FC236}">
                <a16:creationId xmlns:a16="http://schemas.microsoft.com/office/drawing/2014/main" id="{300FB826-9EAB-43D3-9951-B0E0C9E6094B}"/>
              </a:ext>
            </a:extLst>
          </p:cNvPr>
          <p:cNvGraphicFramePr>
            <a:graphicFrameLocks noGrp="1"/>
          </p:cNvGraphicFramePr>
          <p:nvPr>
            <p:extLst>
              <p:ext uri="{D42A27DB-BD31-4B8C-83A1-F6EECF244321}">
                <p14:modId xmlns:p14="http://schemas.microsoft.com/office/powerpoint/2010/main" val="1165464765"/>
              </p:ext>
            </p:extLst>
          </p:nvPr>
        </p:nvGraphicFramePr>
        <p:xfrm>
          <a:off x="499589" y="1540642"/>
          <a:ext cx="7985853" cy="279400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US" b="1" dirty="0"/>
                        <a:t>Input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b="1" dirty="0"/>
                        <a:t>Update movement across resolutions </a:t>
                      </a: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 of DTALite simulation</a:t>
                      </a:r>
                    </a:p>
                  </a:txBody>
                  <a:tcPr/>
                </a:tc>
                <a:extLst>
                  <a:ext uri="{0D108BD9-81ED-4DB2-BD59-A6C34878D82A}">
                    <a16:rowId xmlns:a16="http://schemas.microsoft.com/office/drawing/2014/main" val="10000"/>
                  </a:ext>
                </a:extLst>
              </a:tr>
              <a:tr h="370840">
                <a:tc>
                  <a:txBody>
                    <a:bodyPr/>
                    <a:lstStyle/>
                    <a:p>
                      <a:r>
                        <a:rPr lang="en-US" dirty="0"/>
                        <a:t>12a. Signal4gmns python package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12e. Update macro movement using </a:t>
                      </a:r>
                      <a:r>
                        <a:rPr lang="en-US" dirty="0" err="1"/>
                        <a:t>nexta</a:t>
                      </a:r>
                      <a:r>
                        <a:rPr lang="en-US" dirty="0"/>
                        <a:t> </a:t>
                      </a:r>
                    </a:p>
                  </a:txBody>
                  <a:tcPr/>
                </a:tc>
                <a:tc>
                  <a:txBody>
                    <a:bodyPr/>
                    <a:lstStyle/>
                    <a:p>
                      <a:r>
                        <a:rPr lang="en-US" dirty="0"/>
                        <a:t>12h. route_assignment.csv for od based travel time statistics </a:t>
                      </a:r>
                    </a:p>
                  </a:txBody>
                  <a:tcPr/>
                </a:tc>
                <a:extLst>
                  <a:ext uri="{0D108BD9-81ED-4DB2-BD59-A6C34878D82A}">
                    <a16:rowId xmlns:a16="http://schemas.microsoft.com/office/drawing/2014/main" val="10001"/>
                  </a:ext>
                </a:extLst>
              </a:tr>
              <a:tr h="370840">
                <a:tc>
                  <a:txBody>
                    <a:bodyPr/>
                    <a:lstStyle/>
                    <a:p>
                      <a:r>
                        <a:rPr lang="en-CA" dirty="0"/>
                        <a:t>12b. Macro</a:t>
                      </a:r>
                    </a:p>
                    <a:p>
                      <a:r>
                        <a:rPr lang="en-CA" dirty="0"/>
                        <a:t>node.csv, link.csv, movement.csv</a:t>
                      </a:r>
                      <a:endParaRPr lang="en-US" dirty="0"/>
                    </a:p>
                  </a:txBody>
                  <a:tcPr/>
                </a:tc>
                <a:tc>
                  <a:txBody>
                    <a:bodyPr/>
                    <a:lstStyle/>
                    <a:p>
                      <a:r>
                        <a:rPr lang="en-US" dirty="0"/>
                        <a:t>12f. Regenerate </a:t>
                      </a:r>
                      <a:r>
                        <a:rPr lang="en-US" dirty="0" err="1"/>
                        <a:t>meso</a:t>
                      </a:r>
                      <a:r>
                        <a:rPr lang="en-US" dirty="0"/>
                        <a:t> and micro network</a:t>
                      </a:r>
                    </a:p>
                  </a:txBody>
                  <a:tcPr/>
                </a:tc>
                <a:tc>
                  <a:txBody>
                    <a:bodyPr/>
                    <a:lstStyle/>
                    <a:p>
                      <a:r>
                        <a:rPr lang="en-US" dirty="0"/>
                        <a:t>12i. Trajectory.csv </a:t>
                      </a:r>
                    </a:p>
                  </a:txBody>
                  <a:tcPr/>
                </a:tc>
                <a:extLst>
                  <a:ext uri="{0D108BD9-81ED-4DB2-BD59-A6C34878D82A}">
                    <a16:rowId xmlns:a16="http://schemas.microsoft.com/office/drawing/2014/main" val="10002"/>
                  </a:ext>
                </a:extLst>
              </a:tr>
              <a:tr h="370840">
                <a:tc>
                  <a:txBody>
                    <a:bodyPr/>
                    <a:lstStyle/>
                    <a:p>
                      <a:r>
                        <a:rPr lang="en-US" dirty="0"/>
                        <a:t>12c. </a:t>
                      </a:r>
                      <a:r>
                        <a:rPr lang="en-US" dirty="0" err="1"/>
                        <a:t>Meso</a:t>
                      </a:r>
                      <a:r>
                        <a:rPr lang="en-US" dirty="0"/>
                        <a:t> </a:t>
                      </a:r>
                    </a:p>
                    <a:p>
                      <a:r>
                        <a:rPr lang="en-US" dirty="0"/>
                        <a:t>Node.csv, link.csv </a:t>
                      </a:r>
                    </a:p>
                  </a:txBody>
                  <a:tcPr/>
                </a:tc>
                <a:tc>
                  <a:txBody>
                    <a:bodyPr/>
                    <a:lstStyle/>
                    <a:p>
                      <a:r>
                        <a:rPr lang="en-US" dirty="0"/>
                        <a:t>12g. Run signal4gmns python package to generate signal timing coded in</a:t>
                      </a:r>
                    </a:p>
                    <a:p>
                      <a:r>
                        <a:rPr lang="en-US" dirty="0" err="1"/>
                        <a:t>Meso</a:t>
                      </a:r>
                      <a:r>
                        <a:rPr lang="en-US" dirty="0"/>
                        <a:t> and micro link.csv </a:t>
                      </a:r>
                    </a:p>
                  </a:txBody>
                  <a:tcPr/>
                </a:tc>
                <a:tc>
                  <a:txBody>
                    <a:bodyPr/>
                    <a:lstStyle/>
                    <a:p>
                      <a:endParaRPr lang="en-US" dirty="0"/>
                    </a:p>
                  </a:txBody>
                  <a:tcPr/>
                </a:tc>
                <a:extLst>
                  <a:ext uri="{0D108BD9-81ED-4DB2-BD59-A6C34878D82A}">
                    <a16:rowId xmlns:a16="http://schemas.microsoft.com/office/drawing/2014/main" val="10003"/>
                  </a:ext>
                </a:extLst>
              </a:tr>
              <a:tr h="370840">
                <a:tc>
                  <a:txBody>
                    <a:bodyPr/>
                    <a:lstStyle/>
                    <a:p>
                      <a:r>
                        <a:rPr lang="en-US" dirty="0"/>
                        <a:t>12d. Micro node.csv and link.csv</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583943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13. </a:t>
            </a:r>
            <a:r>
              <a:rPr lang="en-CA" sz="3600" dirty="0"/>
              <a:t>Subarea cut approach </a:t>
            </a:r>
            <a:endParaRPr lang="en-US" dirty="0"/>
          </a:p>
        </p:txBody>
      </p:sp>
      <p:sp>
        <p:nvSpPr>
          <p:cNvPr id="3" name="Text Placeholder 2"/>
          <p:cNvSpPr>
            <a:spLocks noGrp="1"/>
          </p:cNvSpPr>
          <p:nvPr>
            <p:ph type="body" idx="1"/>
          </p:nvPr>
        </p:nvSpPr>
        <p:spPr>
          <a:xfrm>
            <a:off x="382136" y="1063379"/>
            <a:ext cx="7614708" cy="2432444"/>
          </a:xfrm>
        </p:spPr>
        <p:txBody>
          <a:bodyPr>
            <a:normAutofit/>
          </a:bodyPr>
          <a:lstStyle/>
          <a:p>
            <a:pPr marL="0" indent="0">
              <a:buNone/>
            </a:pPr>
            <a:r>
              <a:rPr lang="en-US" dirty="0"/>
              <a:t>Please use external packages such as cube or </a:t>
            </a:r>
            <a:r>
              <a:rPr lang="en-US" altLang="zh-CN" dirty="0" err="1"/>
              <a:t>T</a:t>
            </a:r>
            <a:r>
              <a:rPr lang="en-US" dirty="0" err="1"/>
              <a:t>rans</a:t>
            </a:r>
            <a:r>
              <a:rPr lang="en-US" altLang="zh-CN" dirty="0" err="1"/>
              <a:t>CAD</a:t>
            </a:r>
            <a:r>
              <a:rPr lang="en-US" dirty="0"/>
              <a:t> for this step</a:t>
            </a:r>
            <a:r>
              <a:rPr lang="en-US" altLang="zh-CN" dirty="0"/>
              <a:t>.</a:t>
            </a:r>
            <a:r>
              <a:rPr lang="en-US" dirty="0"/>
              <a:t> </a:t>
            </a:r>
          </a:p>
        </p:txBody>
      </p:sp>
      <p:graphicFrame>
        <p:nvGraphicFramePr>
          <p:cNvPr id="5" name="Table 4">
            <a:extLst>
              <a:ext uri="{FF2B5EF4-FFF2-40B4-BE49-F238E27FC236}">
                <a16:creationId xmlns:a16="http://schemas.microsoft.com/office/drawing/2014/main" id="{300FB826-9EAB-43D3-9951-B0E0C9E6094B}"/>
              </a:ext>
            </a:extLst>
          </p:cNvPr>
          <p:cNvGraphicFramePr>
            <a:graphicFrameLocks noGrp="1"/>
          </p:cNvGraphicFramePr>
          <p:nvPr>
            <p:extLst>
              <p:ext uri="{D42A27DB-BD31-4B8C-83A1-F6EECF244321}">
                <p14:modId xmlns:p14="http://schemas.microsoft.com/office/powerpoint/2010/main" val="610477234"/>
              </p:ext>
            </p:extLst>
          </p:nvPr>
        </p:nvGraphicFramePr>
        <p:xfrm>
          <a:off x="457200" y="1934258"/>
          <a:ext cx="7985853" cy="242316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US" b="1" dirty="0"/>
                        <a:t>Input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 of DTALite assignment simulation</a:t>
                      </a:r>
                    </a:p>
                  </a:txBody>
                  <a:tcPr/>
                </a:tc>
                <a:extLst>
                  <a:ext uri="{0D108BD9-81ED-4DB2-BD59-A6C34878D82A}">
                    <a16:rowId xmlns:a16="http://schemas.microsoft.com/office/drawing/2014/main" val="10000"/>
                  </a:ext>
                </a:extLst>
              </a:tr>
              <a:tr h="370840">
                <a:tc>
                  <a:txBody>
                    <a:bodyPr/>
                    <a:lstStyle/>
                    <a:p>
                      <a:r>
                        <a:rPr lang="en-US" dirty="0"/>
                        <a:t>13a. Subarea boundary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13d. Subarea cut</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Node.csv</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err="1"/>
                        <a:t>Link.csv</a:t>
                      </a:r>
                      <a:r>
                        <a:rPr lang="en-US" dirty="0"/>
                        <a:t> </a:t>
                      </a:r>
                    </a:p>
                  </a:txBody>
                  <a:tcPr/>
                </a:tc>
                <a:tc>
                  <a:txBody>
                    <a:bodyPr/>
                    <a:lstStyle/>
                    <a:p>
                      <a:r>
                        <a:rPr lang="en-US" dirty="0"/>
                        <a:t>13h: link_performance.csv </a:t>
                      </a:r>
                    </a:p>
                  </a:txBody>
                  <a:tcPr/>
                </a:tc>
                <a:extLst>
                  <a:ext uri="{0D108BD9-81ED-4DB2-BD59-A6C34878D82A}">
                    <a16:rowId xmlns:a16="http://schemas.microsoft.com/office/drawing/2014/main" val="10001"/>
                  </a:ext>
                </a:extLst>
              </a:tr>
              <a:tr h="370840">
                <a:tc>
                  <a:txBody>
                    <a:bodyPr/>
                    <a:lstStyle/>
                    <a:p>
                      <a:r>
                        <a:rPr lang="en-CA" dirty="0"/>
                        <a:t>13b. Macro planning network </a:t>
                      </a:r>
                    </a:p>
                    <a:p>
                      <a:r>
                        <a:rPr lang="en-CA" dirty="0"/>
                        <a:t>node.csv, link.csv, movement.csv</a:t>
                      </a:r>
                      <a:endParaRPr lang="en-US" dirty="0"/>
                    </a:p>
                  </a:txBody>
                  <a:tcPr/>
                </a:tc>
                <a:tc>
                  <a:txBody>
                    <a:bodyPr/>
                    <a:lstStyle/>
                    <a:p>
                      <a:r>
                        <a:rPr lang="en-US" dirty="0"/>
                        <a:t>13e. Subarea zone.csv </a:t>
                      </a:r>
                    </a:p>
                  </a:txBody>
                  <a:tcPr/>
                </a:tc>
                <a:tc>
                  <a:txBody>
                    <a:bodyPr/>
                    <a:lstStyle/>
                    <a:p>
                      <a:r>
                        <a:rPr lang="en-US" dirty="0"/>
                        <a:t>13i. route_assignment.csv for subarea od based travel time statistics </a:t>
                      </a:r>
                    </a:p>
                  </a:txBody>
                  <a:tcPr/>
                </a:tc>
                <a:extLst>
                  <a:ext uri="{0D108BD9-81ED-4DB2-BD59-A6C34878D82A}">
                    <a16:rowId xmlns:a16="http://schemas.microsoft.com/office/drawing/2014/main" val="10002"/>
                  </a:ext>
                </a:extLst>
              </a:tr>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13c. OD demand from the entire network</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13f: subarea od demand file</a:t>
                      </a:r>
                    </a:p>
                    <a:p>
                      <a:endParaRPr lang="en-US" dirty="0"/>
                    </a:p>
                  </a:txBody>
                  <a:tcPr/>
                </a:tc>
                <a:tc>
                  <a:txBody>
                    <a:bodyPr/>
                    <a:lstStyle/>
                    <a:p>
                      <a:r>
                        <a:rPr lang="en-US" dirty="0"/>
                        <a:t>1</a:t>
                      </a:r>
                      <a:r>
                        <a:rPr lang="en-US" altLang="zh-CN" dirty="0"/>
                        <a:t>3j</a:t>
                      </a:r>
                      <a:r>
                        <a:rPr lang="en-US" dirty="0"/>
                        <a:t>. Trajectory.csv </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0639471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14. </a:t>
            </a:r>
            <a:r>
              <a:rPr lang="en-CA" sz="3600" dirty="0"/>
              <a:t>Subarea A+B=C enhancing approach </a:t>
            </a:r>
            <a:endParaRPr lang="en-US" dirty="0"/>
          </a:p>
        </p:txBody>
      </p:sp>
      <p:graphicFrame>
        <p:nvGraphicFramePr>
          <p:cNvPr id="5" name="Table 4">
            <a:extLst>
              <a:ext uri="{FF2B5EF4-FFF2-40B4-BE49-F238E27FC236}">
                <a16:creationId xmlns:a16="http://schemas.microsoft.com/office/drawing/2014/main" id="{300FB826-9EAB-43D3-9951-B0E0C9E6094B}"/>
              </a:ext>
            </a:extLst>
          </p:cNvPr>
          <p:cNvGraphicFramePr>
            <a:graphicFrameLocks noGrp="1"/>
          </p:cNvGraphicFramePr>
          <p:nvPr>
            <p:extLst>
              <p:ext uri="{D42A27DB-BD31-4B8C-83A1-F6EECF244321}">
                <p14:modId xmlns:p14="http://schemas.microsoft.com/office/powerpoint/2010/main" val="128789464"/>
              </p:ext>
            </p:extLst>
          </p:nvPr>
        </p:nvGraphicFramePr>
        <p:xfrm>
          <a:off x="457200" y="1516420"/>
          <a:ext cx="7985853" cy="229108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US" b="1" dirty="0"/>
                        <a:t>Input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lang="en-US" b="1"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Output of DTALite simulation</a:t>
                      </a:r>
                    </a:p>
                  </a:txBody>
                  <a:tcPr/>
                </a:tc>
                <a:extLst>
                  <a:ext uri="{0D108BD9-81ED-4DB2-BD59-A6C34878D82A}">
                    <a16:rowId xmlns:a16="http://schemas.microsoft.com/office/drawing/2014/main" val="10000"/>
                  </a:ext>
                </a:extLst>
              </a:tr>
              <a:tr h="370840">
                <a:tc>
                  <a:txBody>
                    <a:bodyPr/>
                    <a:lstStyle/>
                    <a:p>
                      <a:r>
                        <a:rPr lang="en-US" dirty="0"/>
                        <a:t>1</a:t>
                      </a:r>
                      <a:r>
                        <a:rPr lang="en-US" altLang="zh-CN" dirty="0"/>
                        <a:t>4</a:t>
                      </a:r>
                      <a:r>
                        <a:rPr lang="en-US" dirty="0"/>
                        <a:t>a. Subarea boundary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a:t>
                      </a:r>
                      <a:r>
                        <a:rPr lang="en-US" altLang="zh-CN" dirty="0"/>
                        <a:t>4d</a:t>
                      </a:r>
                      <a:r>
                        <a:rPr lang="en-US" dirty="0"/>
                        <a:t>. Integrated Node file</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With planning network</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1</a:t>
                      </a:r>
                      <a:r>
                        <a:rPr lang="en-US" altLang="zh-CN" dirty="0"/>
                        <a:t>4f</a:t>
                      </a:r>
                      <a:r>
                        <a:rPr lang="en-US" dirty="0"/>
                        <a:t>. route_assignment.csv for od based travel time statistics </a:t>
                      </a:r>
                    </a:p>
                  </a:txBody>
                  <a:tcPr/>
                </a:tc>
                <a:extLst>
                  <a:ext uri="{0D108BD9-81ED-4DB2-BD59-A6C34878D82A}">
                    <a16:rowId xmlns:a16="http://schemas.microsoft.com/office/drawing/2014/main" val="10001"/>
                  </a:ext>
                </a:extLst>
              </a:tr>
              <a:tr h="370840">
                <a:tc>
                  <a:txBody>
                    <a:bodyPr/>
                    <a:lstStyle/>
                    <a:p>
                      <a:r>
                        <a:rPr lang="en-CA" dirty="0"/>
                        <a:t>1</a:t>
                      </a:r>
                      <a:r>
                        <a:rPr lang="en-US" altLang="zh-CN" dirty="0"/>
                        <a:t>4</a:t>
                      </a:r>
                      <a:r>
                        <a:rPr lang="en-CA" dirty="0"/>
                        <a:t>b. Macro planning network </a:t>
                      </a:r>
                    </a:p>
                    <a:p>
                      <a:r>
                        <a:rPr lang="en-CA" dirty="0"/>
                        <a:t>node.csv, link.csv, movement.csv</a:t>
                      </a:r>
                      <a:endParaRPr lang="en-US" dirty="0"/>
                    </a:p>
                  </a:txBody>
                  <a:tcPr/>
                </a:tc>
                <a:tc>
                  <a:txBody>
                    <a:bodyPr/>
                    <a:lstStyle/>
                    <a:p>
                      <a:r>
                        <a:rPr lang="en-US" dirty="0"/>
                        <a:t>1</a:t>
                      </a:r>
                      <a:r>
                        <a:rPr lang="en-US" altLang="zh-CN" dirty="0"/>
                        <a:t>4e</a:t>
                      </a:r>
                      <a:r>
                        <a:rPr lang="en-US" dirty="0"/>
                        <a:t>. Integrated link file </a:t>
                      </a:r>
                    </a:p>
                  </a:txBody>
                  <a:tcPr/>
                </a:tc>
                <a:tc>
                  <a:txBody>
                    <a:bodyPr/>
                    <a:lstStyle/>
                    <a:p>
                      <a:r>
                        <a:rPr lang="en-US" dirty="0"/>
                        <a:t>1</a:t>
                      </a:r>
                      <a:r>
                        <a:rPr lang="en-US" altLang="zh-CN" dirty="0"/>
                        <a:t>4h</a:t>
                      </a:r>
                      <a:r>
                        <a:rPr lang="en-US" dirty="0"/>
                        <a:t>. Trajectory.csv </a:t>
                      </a:r>
                    </a:p>
                  </a:txBody>
                  <a:tcPr/>
                </a:tc>
                <a:extLst>
                  <a:ext uri="{0D108BD9-81ED-4DB2-BD59-A6C34878D82A}">
                    <a16:rowId xmlns:a16="http://schemas.microsoft.com/office/drawing/2014/main" val="10002"/>
                  </a:ext>
                </a:extLst>
              </a:tr>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a:t>
                      </a:r>
                      <a:r>
                        <a:rPr lang="en-US" altLang="zh-CN" dirty="0"/>
                        <a:t>4c</a:t>
                      </a:r>
                      <a:r>
                        <a:rPr lang="en-US" dirty="0"/>
                        <a:t>. Micro node.csv and link.csv</a:t>
                      </a:r>
                    </a:p>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5022080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15. </a:t>
            </a:r>
            <a:r>
              <a:rPr lang="en-CA" sz="3600" dirty="0"/>
              <a:t>Transit network building </a:t>
            </a:r>
            <a:endParaRPr lang="en-US" dirty="0"/>
          </a:p>
        </p:txBody>
      </p:sp>
      <p:graphicFrame>
        <p:nvGraphicFramePr>
          <p:cNvPr id="5" name="Table 4">
            <a:extLst>
              <a:ext uri="{FF2B5EF4-FFF2-40B4-BE49-F238E27FC236}">
                <a16:creationId xmlns:a16="http://schemas.microsoft.com/office/drawing/2014/main" id="{300FB826-9EAB-43D3-9951-B0E0C9E6094B}"/>
              </a:ext>
            </a:extLst>
          </p:cNvPr>
          <p:cNvGraphicFramePr>
            <a:graphicFrameLocks noGrp="1"/>
          </p:cNvGraphicFramePr>
          <p:nvPr>
            <p:extLst>
              <p:ext uri="{D42A27DB-BD31-4B8C-83A1-F6EECF244321}">
                <p14:modId xmlns:p14="http://schemas.microsoft.com/office/powerpoint/2010/main" val="4013559469"/>
              </p:ext>
            </p:extLst>
          </p:nvPr>
        </p:nvGraphicFramePr>
        <p:xfrm>
          <a:off x="700947" y="1461919"/>
          <a:ext cx="7985853" cy="229108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US" b="1" dirty="0"/>
                        <a:t>GTFS Input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Physical network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Service network </a:t>
                      </a:r>
                    </a:p>
                  </a:txBody>
                  <a:tcPr/>
                </a:tc>
                <a:extLst>
                  <a:ext uri="{0D108BD9-81ED-4DB2-BD59-A6C34878D82A}">
                    <a16:rowId xmlns:a16="http://schemas.microsoft.com/office/drawing/2014/main" val="10000"/>
                  </a:ext>
                </a:extLst>
              </a:tr>
              <a:tr h="370840">
                <a:tc>
                  <a:txBody>
                    <a:bodyPr/>
                    <a:lstStyle/>
                    <a:p>
                      <a:r>
                        <a:rPr lang="en-US" dirty="0"/>
                        <a:t>15a. </a:t>
                      </a:r>
                      <a:r>
                        <a:rPr lang="en-US" altLang="zh-CN" dirty="0" err="1"/>
                        <a:t>routes.txt</a:t>
                      </a:r>
                      <a:r>
                        <a:rPr lang="en-US" altLang="zh-CN" dirty="0"/>
                        <a:t>,</a:t>
                      </a:r>
                      <a:r>
                        <a:rPr lang="zh-CN" altLang="en-US" dirty="0"/>
                        <a:t> </a:t>
                      </a:r>
                      <a:r>
                        <a:rPr lang="en-US" altLang="zh-CN" dirty="0" err="1"/>
                        <a:t>trips.txt</a:t>
                      </a:r>
                      <a:r>
                        <a:rPr lang="en-US" altLang="zh-CN" dirty="0"/>
                        <a:t>,</a:t>
                      </a:r>
                      <a:r>
                        <a:rPr lang="zh-CN" altLang="en-US" dirty="0"/>
                        <a:t> </a:t>
                      </a:r>
                      <a:r>
                        <a:rPr lang="en-US" altLang="zh-CN" dirty="0" err="1"/>
                        <a:t>stops.txt</a:t>
                      </a:r>
                      <a:r>
                        <a:rPr lang="en-US" altLang="zh-CN" dirty="0"/>
                        <a:t>,</a:t>
                      </a:r>
                      <a:r>
                        <a:rPr lang="zh-CN" altLang="en-US" dirty="0"/>
                        <a:t> </a:t>
                      </a:r>
                      <a:r>
                        <a:rPr lang="en-US" altLang="zh-CN" dirty="0" err="1"/>
                        <a:t>stop_time.txt</a:t>
                      </a:r>
                      <a:endParaRPr lang="en-US"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a:t>
                      </a:r>
                      <a:r>
                        <a:rPr lang="en-US" altLang="zh-CN" dirty="0"/>
                        <a:t>5d</a:t>
                      </a:r>
                      <a:r>
                        <a:rPr lang="en-US" dirty="0"/>
                        <a:t>. Integrated Node file</a:t>
                      </a:r>
                    </a:p>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With planning network</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1</a:t>
                      </a:r>
                      <a:r>
                        <a:rPr lang="en-US" altLang="zh-CN" dirty="0"/>
                        <a:t>5f</a:t>
                      </a:r>
                      <a:r>
                        <a:rPr lang="en-US" dirty="0"/>
                        <a:t>. route_assignment.csv for od based travel time statistics </a:t>
                      </a:r>
                    </a:p>
                  </a:txBody>
                  <a:tcPr/>
                </a:tc>
                <a:extLst>
                  <a:ext uri="{0D108BD9-81ED-4DB2-BD59-A6C34878D82A}">
                    <a16:rowId xmlns:a16="http://schemas.microsoft.com/office/drawing/2014/main" val="10001"/>
                  </a:ext>
                </a:extLst>
              </a:tr>
              <a:tr h="370840">
                <a:tc>
                  <a:txBody>
                    <a:bodyPr/>
                    <a:lstStyle/>
                    <a:p>
                      <a:r>
                        <a:rPr lang="en-CA" dirty="0"/>
                        <a:t>1</a:t>
                      </a:r>
                      <a:r>
                        <a:rPr lang="en-US" altLang="zh-CN" dirty="0"/>
                        <a:t>5</a:t>
                      </a:r>
                      <a:r>
                        <a:rPr lang="en-CA" dirty="0"/>
                        <a:t>b. Macro planning network </a:t>
                      </a:r>
                    </a:p>
                    <a:p>
                      <a:r>
                        <a:rPr lang="en-CA" dirty="0"/>
                        <a:t>node.csv, link.csv, movement.csv</a:t>
                      </a:r>
                      <a:endParaRPr lang="en-US" dirty="0"/>
                    </a:p>
                  </a:txBody>
                  <a:tcPr/>
                </a:tc>
                <a:tc>
                  <a:txBody>
                    <a:bodyPr/>
                    <a:lstStyle/>
                    <a:p>
                      <a:r>
                        <a:rPr lang="en-US" dirty="0"/>
                        <a:t>1</a:t>
                      </a:r>
                      <a:r>
                        <a:rPr lang="en-US" altLang="zh-CN" dirty="0"/>
                        <a:t>5e</a:t>
                      </a:r>
                      <a:r>
                        <a:rPr lang="en-US" dirty="0"/>
                        <a:t>. Integrated link file </a:t>
                      </a:r>
                    </a:p>
                  </a:txBody>
                  <a:tcPr/>
                </a:tc>
                <a:tc>
                  <a:txBody>
                    <a:bodyPr/>
                    <a:lstStyle/>
                    <a:p>
                      <a:r>
                        <a:rPr lang="en-US" dirty="0"/>
                        <a:t>1</a:t>
                      </a:r>
                      <a:r>
                        <a:rPr lang="en-US" altLang="zh-CN" dirty="0"/>
                        <a:t>5h</a:t>
                      </a:r>
                      <a:r>
                        <a:rPr lang="en-US" dirty="0"/>
                        <a:t>. Trajectory.csv </a:t>
                      </a:r>
                    </a:p>
                  </a:txBody>
                  <a:tcPr/>
                </a:tc>
                <a:extLst>
                  <a:ext uri="{0D108BD9-81ED-4DB2-BD59-A6C34878D82A}">
                    <a16:rowId xmlns:a16="http://schemas.microsoft.com/office/drawing/2014/main" val="10002"/>
                  </a:ext>
                </a:extLst>
              </a:tr>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a:t>
                      </a:r>
                      <a:r>
                        <a:rPr lang="en-US" altLang="zh-CN" dirty="0"/>
                        <a:t>5c</a:t>
                      </a:r>
                      <a:r>
                        <a:rPr lang="en-US" dirty="0"/>
                        <a:t>. Micro node.csv and link.csv</a:t>
                      </a:r>
                    </a:p>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3"/>
                  </a:ext>
                </a:extLst>
              </a:tr>
            </a:tbl>
          </a:graphicData>
        </a:graphic>
      </p:graphicFrame>
      <p:sp>
        <p:nvSpPr>
          <p:cNvPr id="4" name="Rectangle 3">
            <a:extLst>
              <a:ext uri="{FF2B5EF4-FFF2-40B4-BE49-F238E27FC236}">
                <a16:creationId xmlns:a16="http://schemas.microsoft.com/office/drawing/2014/main" id="{87AD66BF-1809-18E1-2F1C-85EED6C5AA55}"/>
              </a:ext>
            </a:extLst>
          </p:cNvPr>
          <p:cNvSpPr/>
          <p:nvPr/>
        </p:nvSpPr>
        <p:spPr>
          <a:xfrm>
            <a:off x="623453" y="4027508"/>
            <a:ext cx="5915891" cy="338554"/>
          </a:xfrm>
          <a:prstGeom prst="rect">
            <a:avLst/>
          </a:prstGeom>
        </p:spPr>
        <p:txBody>
          <a:bodyPr wrap="square">
            <a:spAutoFit/>
          </a:bodyPr>
          <a:lstStyle/>
          <a:p>
            <a:r>
              <a:rPr lang="en-US" altLang="zh-CN" sz="1600" dirty="0"/>
              <a:t>gtfs2gmns</a:t>
            </a:r>
            <a:r>
              <a:rPr lang="zh-CN" altLang="en-US" sz="1600" dirty="0"/>
              <a:t> </a:t>
            </a:r>
            <a:r>
              <a:rPr lang="en-US" altLang="zh-CN" sz="1600" dirty="0"/>
              <a:t>package</a:t>
            </a:r>
            <a:r>
              <a:rPr lang="zh-CN" altLang="en-US" sz="1600" dirty="0"/>
              <a:t> </a:t>
            </a:r>
            <a:r>
              <a:rPr lang="en-US" altLang="zh-CN" sz="1600" dirty="0"/>
              <a:t>can</a:t>
            </a:r>
            <a:r>
              <a:rPr lang="zh-CN" altLang="en-US" sz="1600" dirty="0"/>
              <a:t> </a:t>
            </a:r>
            <a:r>
              <a:rPr lang="en-US" altLang="zh-CN" sz="1600" dirty="0"/>
              <a:t>convert</a:t>
            </a:r>
            <a:r>
              <a:rPr lang="zh-CN" altLang="en-US" sz="1600" dirty="0"/>
              <a:t> </a:t>
            </a:r>
            <a:r>
              <a:rPr lang="en-US" altLang="zh-CN" sz="1600" dirty="0"/>
              <a:t>GTFS</a:t>
            </a:r>
            <a:r>
              <a:rPr lang="zh-CN" altLang="en-US" sz="1600" dirty="0"/>
              <a:t> </a:t>
            </a:r>
            <a:r>
              <a:rPr lang="en-US" altLang="zh-CN" sz="1600" dirty="0"/>
              <a:t>data</a:t>
            </a:r>
            <a:r>
              <a:rPr lang="zh-CN" altLang="en-US" sz="1600" dirty="0"/>
              <a:t> </a:t>
            </a:r>
            <a:r>
              <a:rPr lang="en-US" altLang="zh-CN" sz="1600" dirty="0"/>
              <a:t>to</a:t>
            </a:r>
            <a:r>
              <a:rPr lang="zh-CN" altLang="en-US" sz="1600" dirty="0"/>
              <a:t> </a:t>
            </a:r>
            <a:r>
              <a:rPr lang="en-US" altLang="zh-CN" sz="1600" dirty="0"/>
              <a:t>GMNS</a:t>
            </a:r>
            <a:r>
              <a:rPr lang="zh-CN" altLang="en-US" sz="1600" dirty="0"/>
              <a:t> </a:t>
            </a:r>
            <a:r>
              <a:rPr lang="en-US" altLang="zh-CN" sz="1600" dirty="0"/>
              <a:t>network.</a:t>
            </a:r>
            <a:endParaRPr lang="en-US" sz="1600" dirty="0"/>
          </a:p>
        </p:txBody>
      </p:sp>
    </p:spTree>
    <p:extLst>
      <p:ext uri="{BB962C8B-B14F-4D97-AF65-F5344CB8AC3E}">
        <p14:creationId xmlns:p14="http://schemas.microsoft.com/office/powerpoint/2010/main" val="38860712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05978"/>
            <a:ext cx="8474853" cy="857400"/>
          </a:xfrm>
        </p:spPr>
        <p:txBody>
          <a:bodyPr>
            <a:normAutofit fontScale="90000"/>
          </a:bodyPr>
          <a:lstStyle/>
          <a:p>
            <a:r>
              <a:rPr lang="en-US" dirty="0"/>
              <a:t>16. </a:t>
            </a:r>
            <a:r>
              <a:rPr lang="en-CA" sz="3600" dirty="0"/>
              <a:t>Transit accessibility evaluation and assignment </a:t>
            </a:r>
            <a:endParaRPr lang="en-US" dirty="0"/>
          </a:p>
        </p:txBody>
      </p:sp>
      <p:graphicFrame>
        <p:nvGraphicFramePr>
          <p:cNvPr id="5" name="Table 4">
            <a:extLst>
              <a:ext uri="{FF2B5EF4-FFF2-40B4-BE49-F238E27FC236}">
                <a16:creationId xmlns:a16="http://schemas.microsoft.com/office/drawing/2014/main" id="{300FB826-9EAB-43D3-9951-B0E0C9E6094B}"/>
              </a:ext>
            </a:extLst>
          </p:cNvPr>
          <p:cNvGraphicFramePr>
            <a:graphicFrameLocks noGrp="1"/>
          </p:cNvGraphicFramePr>
          <p:nvPr>
            <p:extLst>
              <p:ext uri="{D42A27DB-BD31-4B8C-83A1-F6EECF244321}">
                <p14:modId xmlns:p14="http://schemas.microsoft.com/office/powerpoint/2010/main" val="1295008711"/>
              </p:ext>
            </p:extLst>
          </p:nvPr>
        </p:nvGraphicFramePr>
        <p:xfrm>
          <a:off x="626758" y="1552753"/>
          <a:ext cx="7985853" cy="187960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US" b="1" dirty="0"/>
                        <a:t>GTFS Input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Intermediate zone2stop Output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Assignment results</a:t>
                      </a:r>
                    </a:p>
                  </a:txBody>
                  <a:tcPr/>
                </a:tc>
                <a:extLst>
                  <a:ext uri="{0D108BD9-81ED-4DB2-BD59-A6C34878D82A}">
                    <a16:rowId xmlns:a16="http://schemas.microsoft.com/office/drawing/2014/main" val="10000"/>
                  </a:ext>
                </a:extLst>
              </a:tr>
              <a:tr h="370840">
                <a:tc>
                  <a:txBody>
                    <a:bodyPr/>
                    <a:lstStyle/>
                    <a:p>
                      <a:r>
                        <a:rPr lang="en-US" dirty="0"/>
                        <a:t>16a. Zone.csv with centers of zone </a:t>
                      </a:r>
                      <a:r>
                        <a:rPr lang="en-US" dirty="0" err="1"/>
                        <a:t>boundarys</a:t>
                      </a:r>
                      <a:r>
                        <a:rPr lang="en-US" dirty="0"/>
                        <a:t> from TAZ.csv or census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16d. Access_link.csv </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16e. </a:t>
                      </a:r>
                      <a:r>
                        <a:rPr lang="en-US" dirty="0" err="1"/>
                        <a:t>Link_performance</a:t>
                      </a:r>
                      <a:r>
                        <a:rPr lang="en-US" dirty="0"/>
                        <a:t> </a:t>
                      </a:r>
                    </a:p>
                  </a:txBody>
                  <a:tcPr/>
                </a:tc>
                <a:extLst>
                  <a:ext uri="{0D108BD9-81ED-4DB2-BD59-A6C34878D82A}">
                    <a16:rowId xmlns:a16="http://schemas.microsoft.com/office/drawing/2014/main" val="10001"/>
                  </a:ext>
                </a:extLst>
              </a:tr>
              <a:tr h="370840">
                <a:tc>
                  <a:txBody>
                    <a:bodyPr/>
                    <a:lstStyle/>
                    <a:p>
                      <a:r>
                        <a:rPr lang="en-CA" dirty="0"/>
                        <a:t>16b.node.csv, link.csv</a:t>
                      </a:r>
                      <a:endParaRPr lang="en-US" dirty="0"/>
                    </a:p>
                  </a:txBody>
                  <a:tcPr/>
                </a:tc>
                <a:tc>
                  <a:txBody>
                    <a:bodyPr/>
                    <a:lstStyle/>
                    <a:p>
                      <a:endParaRPr lang="en-US"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16f. </a:t>
                      </a:r>
                      <a:r>
                        <a:rPr lang="en-US" dirty="0" err="1"/>
                        <a:t>Od_accessibility</a:t>
                      </a:r>
                      <a:endParaRPr lang="en-US" dirty="0"/>
                    </a:p>
                    <a:p>
                      <a:endParaRPr lang="en-US" dirty="0"/>
                    </a:p>
                  </a:txBody>
                  <a:tcPr/>
                </a:tc>
                <a:extLst>
                  <a:ext uri="{0D108BD9-81ED-4DB2-BD59-A6C34878D82A}">
                    <a16:rowId xmlns:a16="http://schemas.microsoft.com/office/drawing/2014/main" val="10002"/>
                  </a:ext>
                </a:extLst>
              </a:tr>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16c. Access distance settings.csv</a:t>
                      </a:r>
                    </a:p>
                    <a:p>
                      <a:endParaRPr lang="en-US" dirty="0"/>
                    </a:p>
                  </a:txBody>
                  <a:tcPr/>
                </a:tc>
                <a:tc>
                  <a:txBody>
                    <a:bodyPr/>
                    <a:lstStyle/>
                    <a:p>
                      <a:endParaRPr lang="en-US"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16g. </a:t>
                      </a:r>
                      <a:r>
                        <a:rPr lang="en-US" dirty="0" err="1"/>
                        <a:t>Route_assignment</a:t>
                      </a:r>
                      <a:r>
                        <a:rPr lang="en-US" dirty="0"/>
                        <a:t> </a:t>
                      </a:r>
                    </a:p>
                    <a:p>
                      <a:endParaRPr lang="en-US"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049056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17. </a:t>
            </a:r>
            <a:r>
              <a:rPr lang="en-CA" sz="3600" dirty="0"/>
              <a:t>Map matching</a:t>
            </a:r>
            <a:endParaRPr lang="en-US" dirty="0"/>
          </a:p>
        </p:txBody>
      </p:sp>
      <p:graphicFrame>
        <p:nvGraphicFramePr>
          <p:cNvPr id="5" name="Table 4">
            <a:extLst>
              <a:ext uri="{FF2B5EF4-FFF2-40B4-BE49-F238E27FC236}">
                <a16:creationId xmlns:a16="http://schemas.microsoft.com/office/drawing/2014/main" id="{300FB826-9EAB-43D3-9951-B0E0C9E6094B}"/>
              </a:ext>
            </a:extLst>
          </p:cNvPr>
          <p:cNvGraphicFramePr>
            <a:graphicFrameLocks noGrp="1"/>
          </p:cNvGraphicFramePr>
          <p:nvPr>
            <p:extLst>
              <p:ext uri="{D42A27DB-BD31-4B8C-83A1-F6EECF244321}">
                <p14:modId xmlns:p14="http://schemas.microsoft.com/office/powerpoint/2010/main" val="904109426"/>
              </p:ext>
            </p:extLst>
          </p:nvPr>
        </p:nvGraphicFramePr>
        <p:xfrm>
          <a:off x="457200" y="1423455"/>
          <a:ext cx="7985853" cy="1879600"/>
        </p:xfrm>
        <a:graphic>
          <a:graphicData uri="http://schemas.openxmlformats.org/drawingml/2006/table">
            <a:tbl>
              <a:tblPr firstRow="1" bandRow="1"/>
              <a:tblGrid>
                <a:gridCol w="2831451">
                  <a:extLst>
                    <a:ext uri="{9D8B030D-6E8A-4147-A177-3AD203B41FA5}">
                      <a16:colId xmlns:a16="http://schemas.microsoft.com/office/drawing/2014/main" val="20000"/>
                    </a:ext>
                  </a:extLst>
                </a:gridCol>
                <a:gridCol w="2577201">
                  <a:extLst>
                    <a:ext uri="{9D8B030D-6E8A-4147-A177-3AD203B41FA5}">
                      <a16:colId xmlns:a16="http://schemas.microsoft.com/office/drawing/2014/main" val="20002"/>
                    </a:ext>
                  </a:extLst>
                </a:gridCol>
                <a:gridCol w="2577201">
                  <a:extLst>
                    <a:ext uri="{9D8B030D-6E8A-4147-A177-3AD203B41FA5}">
                      <a16:colId xmlns:a16="http://schemas.microsoft.com/office/drawing/2014/main" val="969472959"/>
                    </a:ext>
                  </a:extLst>
                </a:gridCol>
              </a:tblGrid>
              <a:tr h="370840">
                <a:tc>
                  <a:txBody>
                    <a:bodyPr/>
                    <a:lstStyle/>
                    <a:p>
                      <a:r>
                        <a:rPr lang="en-US" b="1" dirty="0"/>
                        <a:t>Input</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Intermediate zone2stop Output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b="1" dirty="0"/>
                        <a:t>Assignment results</a:t>
                      </a:r>
                    </a:p>
                  </a:txBody>
                  <a:tcPr/>
                </a:tc>
                <a:extLst>
                  <a:ext uri="{0D108BD9-81ED-4DB2-BD59-A6C34878D82A}">
                    <a16:rowId xmlns:a16="http://schemas.microsoft.com/office/drawing/2014/main" val="10000"/>
                  </a:ext>
                </a:extLst>
              </a:tr>
              <a:tr h="370840">
                <a:tc>
                  <a:txBody>
                    <a:bodyPr/>
                    <a:lstStyle/>
                    <a:p>
                      <a:r>
                        <a:rPr lang="en-US" dirty="0"/>
                        <a:t>1</a:t>
                      </a:r>
                      <a:r>
                        <a:rPr lang="en-US" altLang="zh-CN" dirty="0"/>
                        <a:t>7</a:t>
                      </a:r>
                      <a:r>
                        <a:rPr lang="en-US" dirty="0"/>
                        <a:t>a. Zone.csv with centers of zone </a:t>
                      </a:r>
                      <a:r>
                        <a:rPr lang="en-US" dirty="0" err="1"/>
                        <a:t>boundarys</a:t>
                      </a:r>
                      <a:r>
                        <a:rPr lang="en-US" dirty="0"/>
                        <a:t> from TAZ.csv or census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a:t>
                      </a:r>
                      <a:r>
                        <a:rPr lang="en-US" altLang="zh-CN" dirty="0"/>
                        <a:t>7</a:t>
                      </a:r>
                      <a:r>
                        <a:rPr lang="en-US" dirty="0"/>
                        <a:t>d. Access_link.csv </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1</a:t>
                      </a:r>
                      <a:r>
                        <a:rPr lang="en-US" altLang="zh-CN" dirty="0"/>
                        <a:t>7</a:t>
                      </a:r>
                      <a:r>
                        <a:rPr lang="en-US" dirty="0"/>
                        <a:t>e. </a:t>
                      </a:r>
                      <a:r>
                        <a:rPr lang="en-US" dirty="0" err="1"/>
                        <a:t>Link_performance</a:t>
                      </a:r>
                      <a:r>
                        <a:rPr lang="en-US" dirty="0"/>
                        <a:t> </a:t>
                      </a:r>
                    </a:p>
                  </a:txBody>
                  <a:tcPr/>
                </a:tc>
                <a:extLst>
                  <a:ext uri="{0D108BD9-81ED-4DB2-BD59-A6C34878D82A}">
                    <a16:rowId xmlns:a16="http://schemas.microsoft.com/office/drawing/2014/main" val="10001"/>
                  </a:ext>
                </a:extLst>
              </a:tr>
              <a:tr h="370840">
                <a:tc>
                  <a:txBody>
                    <a:bodyPr/>
                    <a:lstStyle/>
                    <a:p>
                      <a:r>
                        <a:rPr lang="en-CA" dirty="0"/>
                        <a:t>1</a:t>
                      </a:r>
                      <a:r>
                        <a:rPr lang="en-US" altLang="zh-CN" dirty="0"/>
                        <a:t>7</a:t>
                      </a:r>
                      <a:r>
                        <a:rPr lang="en-CA" dirty="0" err="1"/>
                        <a:t>b.node.csv</a:t>
                      </a:r>
                      <a:r>
                        <a:rPr lang="en-CA" dirty="0"/>
                        <a:t>, link.csv</a:t>
                      </a:r>
                      <a:endParaRPr lang="en-US" dirty="0"/>
                    </a:p>
                  </a:txBody>
                  <a:tcPr/>
                </a:tc>
                <a:tc>
                  <a:txBody>
                    <a:bodyPr/>
                    <a:lstStyle/>
                    <a:p>
                      <a:endParaRPr lang="en-US"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a:t>
                      </a:r>
                      <a:r>
                        <a:rPr lang="en-US" altLang="zh-CN" dirty="0"/>
                        <a:t>7</a:t>
                      </a:r>
                      <a:r>
                        <a:rPr lang="en-US" dirty="0"/>
                        <a:t>f. </a:t>
                      </a:r>
                      <a:r>
                        <a:rPr lang="en-US" dirty="0" err="1"/>
                        <a:t>Od_accessibility</a:t>
                      </a:r>
                      <a:endParaRPr lang="en-US" dirty="0"/>
                    </a:p>
                    <a:p>
                      <a:endParaRPr lang="en-US" dirty="0"/>
                    </a:p>
                  </a:txBody>
                  <a:tcPr/>
                </a:tc>
                <a:extLst>
                  <a:ext uri="{0D108BD9-81ED-4DB2-BD59-A6C34878D82A}">
                    <a16:rowId xmlns:a16="http://schemas.microsoft.com/office/drawing/2014/main" val="10002"/>
                  </a:ext>
                </a:extLst>
              </a:tr>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a:t>
                      </a:r>
                      <a:r>
                        <a:rPr lang="en-US" altLang="zh-CN" dirty="0"/>
                        <a:t>7</a:t>
                      </a:r>
                      <a:r>
                        <a:rPr lang="en-US" dirty="0"/>
                        <a:t>c. Access distance </a:t>
                      </a:r>
                      <a:r>
                        <a:rPr lang="en-US" dirty="0" err="1"/>
                        <a:t>settings.csv</a:t>
                      </a:r>
                      <a:endParaRPr lang="en-US" dirty="0"/>
                    </a:p>
                  </a:txBody>
                  <a:tcPr/>
                </a:tc>
                <a:tc>
                  <a:txBody>
                    <a:bodyPr/>
                    <a:lstStyle/>
                    <a:p>
                      <a:endParaRPr lang="en-US"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1</a:t>
                      </a:r>
                      <a:r>
                        <a:rPr lang="en-US" altLang="zh-CN" dirty="0"/>
                        <a:t>7</a:t>
                      </a:r>
                      <a:r>
                        <a:rPr lang="en-US" dirty="0"/>
                        <a:t>g. </a:t>
                      </a:r>
                      <a:r>
                        <a:rPr lang="en-US" dirty="0" err="1"/>
                        <a:t>Route_assignment</a:t>
                      </a:r>
                      <a:r>
                        <a:rPr lang="en-US" dirty="0"/>
                        <a:t> </a:t>
                      </a:r>
                    </a:p>
                    <a:p>
                      <a:endParaRPr lang="en-US"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576690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5"/>
          <p:cNvSpPr>
            <a:spLocks noChangeArrowheads="1"/>
          </p:cNvSpPr>
          <p:nvPr/>
        </p:nvSpPr>
        <p:spPr bwMode="auto">
          <a:xfrm>
            <a:off x="370285" y="1463278"/>
            <a:ext cx="6229350" cy="7207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fontAlgn="base">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a:lnSpc>
                <a:spcPts val="4875"/>
              </a:lnSpc>
              <a:spcBef>
                <a:spcPct val="0"/>
              </a:spcBef>
              <a:buNone/>
            </a:pPr>
            <a:r>
              <a:rPr lang="en-US" altLang="en-US" sz="5250" b="1" dirty="0"/>
              <a:t>Thank you!</a:t>
            </a:r>
          </a:p>
        </p:txBody>
      </p:sp>
      <p:sp>
        <p:nvSpPr>
          <p:cNvPr id="63491" name="Subtitle 2"/>
          <p:cNvSpPr>
            <a:spLocks noGrp="1"/>
          </p:cNvSpPr>
          <p:nvPr>
            <p:ph type="subTitle" idx="1"/>
          </p:nvPr>
        </p:nvSpPr>
        <p:spPr>
          <a:xfrm>
            <a:off x="543067" y="2183988"/>
            <a:ext cx="3308313" cy="403622"/>
          </a:xfrm>
          <a:solidFill>
            <a:srgbClr val="FFC425"/>
          </a:solidFill>
        </p:spPr>
        <p:txBody>
          <a:bodyPr/>
          <a:lstStyle/>
          <a:p>
            <a:pPr>
              <a:spcBef>
                <a:spcPts val="0"/>
              </a:spcBef>
            </a:pPr>
            <a:r>
              <a:rPr lang="en-US" sz="2000" dirty="0"/>
              <a:t>ASU Transportation+AI team </a:t>
            </a:r>
          </a:p>
        </p:txBody>
      </p:sp>
      <p:pic>
        <p:nvPicPr>
          <p:cNvPr id="63492"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7423" y="4168379"/>
            <a:ext cx="2182415" cy="606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129591F2-BE97-5403-B7C3-607089D6115D}"/>
              </a:ext>
            </a:extLst>
          </p:cNvPr>
          <p:cNvPicPr>
            <a:picLocks noChangeAspect="1"/>
          </p:cNvPicPr>
          <p:nvPr/>
        </p:nvPicPr>
        <p:blipFill>
          <a:blip r:embed="rId4"/>
          <a:stretch>
            <a:fillRect/>
          </a:stretch>
        </p:blipFill>
        <p:spPr>
          <a:xfrm>
            <a:off x="2509838" y="4222589"/>
            <a:ext cx="508373" cy="49760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433" y="0"/>
            <a:ext cx="8229600" cy="857400"/>
          </a:xfrm>
        </p:spPr>
        <p:txBody>
          <a:bodyPr>
            <a:normAutofit/>
          </a:bodyPr>
          <a:lstStyle/>
          <a:p>
            <a:r>
              <a:rPr lang="en-CA" dirty="0"/>
              <a:t>List of Essential Data Files and Executables </a:t>
            </a:r>
            <a:endParaRPr lang="en-US" dirty="0"/>
          </a:p>
        </p:txBody>
      </p:sp>
      <p:graphicFrame>
        <p:nvGraphicFramePr>
          <p:cNvPr id="3" name="Table 2">
            <a:extLst>
              <a:ext uri="{FF2B5EF4-FFF2-40B4-BE49-F238E27FC236}">
                <a16:creationId xmlns:a16="http://schemas.microsoft.com/office/drawing/2014/main" id="{83D0ED8A-7FC5-8B85-8688-8936C03AC073}"/>
              </a:ext>
            </a:extLst>
          </p:cNvPr>
          <p:cNvGraphicFramePr>
            <a:graphicFrameLocks noGrp="1"/>
          </p:cNvGraphicFramePr>
          <p:nvPr>
            <p:extLst>
              <p:ext uri="{D42A27DB-BD31-4B8C-83A1-F6EECF244321}">
                <p14:modId xmlns:p14="http://schemas.microsoft.com/office/powerpoint/2010/main" val="89917868"/>
              </p:ext>
            </p:extLst>
          </p:nvPr>
        </p:nvGraphicFramePr>
        <p:xfrm>
          <a:off x="1286931" y="1000636"/>
          <a:ext cx="6258383" cy="2794000"/>
        </p:xfrm>
        <a:graphic>
          <a:graphicData uri="http://schemas.openxmlformats.org/drawingml/2006/table">
            <a:tbl>
              <a:tblPr firstRow="1" bandRow="1"/>
              <a:tblGrid>
                <a:gridCol w="2539772">
                  <a:extLst>
                    <a:ext uri="{9D8B030D-6E8A-4147-A177-3AD203B41FA5}">
                      <a16:colId xmlns:a16="http://schemas.microsoft.com/office/drawing/2014/main" val="224644706"/>
                    </a:ext>
                  </a:extLst>
                </a:gridCol>
                <a:gridCol w="3718611">
                  <a:extLst>
                    <a:ext uri="{9D8B030D-6E8A-4147-A177-3AD203B41FA5}">
                      <a16:colId xmlns:a16="http://schemas.microsoft.com/office/drawing/2014/main" val="4104543656"/>
                    </a:ext>
                  </a:extLst>
                </a:gridCol>
              </a:tblGrid>
              <a:tr h="370840">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CA" sz="1350" b="1" kern="1200" dirty="0">
                          <a:solidFill>
                            <a:schemeClr val="tx1"/>
                          </a:solidFill>
                          <a:latin typeface="+mn-lt"/>
                          <a:ea typeface="+mn-ea"/>
                          <a:cs typeface="+mn-cs"/>
                        </a:rPr>
                        <a:t>Executable lists</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altLang="zh-CN" sz="1350" b="1" kern="1200" dirty="0">
                          <a:solidFill>
                            <a:schemeClr val="tx1"/>
                          </a:solidFill>
                          <a:latin typeface="+mn-lt"/>
                          <a:ea typeface="+mn-ea"/>
                          <a:cs typeface="+mn-cs"/>
                        </a:rPr>
                        <a:t>Python</a:t>
                      </a:r>
                      <a:r>
                        <a:rPr lang="en-CA" sz="1350" b="1" kern="1200" dirty="0">
                          <a:solidFill>
                            <a:schemeClr val="tx1"/>
                          </a:solidFill>
                          <a:latin typeface="+mn-lt"/>
                          <a:ea typeface="+mn-ea"/>
                          <a:cs typeface="+mn-cs"/>
                        </a:rPr>
                        <a:t> packages </a:t>
                      </a:r>
                    </a:p>
                  </a:txBody>
                  <a:tcPr/>
                </a:tc>
                <a:extLst>
                  <a:ext uri="{0D108BD9-81ED-4DB2-BD59-A6C34878D82A}">
                    <a16:rowId xmlns:a16="http://schemas.microsoft.com/office/drawing/2014/main" val="158832184"/>
                  </a:ext>
                </a:extLst>
              </a:tr>
              <a:tr h="370840">
                <a:tc>
                  <a:txBody>
                    <a:bodyPr/>
                    <a:lstStyle/>
                    <a:p>
                      <a:r>
                        <a:rPr lang="en-US" altLang="zh-CN" dirty="0"/>
                        <a:t>1a.</a:t>
                      </a:r>
                      <a:r>
                        <a:rPr lang="zh-CN" altLang="en-US" dirty="0"/>
                        <a:t> </a:t>
                      </a:r>
                      <a:r>
                        <a:rPr lang="en-US" altLang="zh-CN" dirty="0" err="1"/>
                        <a:t>DTALite.exe</a:t>
                      </a:r>
                      <a:r>
                        <a:rPr lang="en-US" altLang="zh-CN" dirty="0"/>
                        <a:t>,</a:t>
                      </a:r>
                      <a:r>
                        <a:rPr lang="zh-CN" altLang="en-US" dirty="0"/>
                        <a:t> </a:t>
                      </a:r>
                      <a:r>
                        <a:rPr lang="en-US" u="sng" dirty="0">
                          <a:hlinkClick r:id="rId3"/>
                        </a:rPr>
                        <a:t>https://github.com/asu-trans-ai-lab/DTALite</a:t>
                      </a:r>
                      <a:endParaRPr lang="en-US" dirty="0"/>
                    </a:p>
                  </a:txBody>
                  <a:tcPr/>
                </a:tc>
                <a:tc>
                  <a:txBody>
                    <a:bodyPr/>
                    <a:lstStyle/>
                    <a:p>
                      <a:r>
                        <a:rPr lang="en-US" dirty="0"/>
                        <a:t>2a. osm</a:t>
                      </a:r>
                      <a:r>
                        <a:rPr lang="en-US" altLang="zh-CN" dirty="0"/>
                        <a:t>2gmns,</a:t>
                      </a:r>
                      <a:r>
                        <a:rPr lang="zh-CN" altLang="en-US" dirty="0"/>
                        <a:t> </a:t>
                      </a:r>
                      <a:r>
                        <a:rPr lang="en-US" u="sng" dirty="0">
                          <a:hlinkClick r:id="rId4"/>
                        </a:rPr>
                        <a:t>https://pypi.org/project/osm2gmns/</a:t>
                      </a:r>
                      <a:r>
                        <a:rPr lang="en-US" dirty="0"/>
                        <a:t> </a:t>
                      </a:r>
                    </a:p>
                  </a:txBody>
                  <a:tcPr/>
                </a:tc>
                <a:extLst>
                  <a:ext uri="{0D108BD9-81ED-4DB2-BD59-A6C34878D82A}">
                    <a16:rowId xmlns:a16="http://schemas.microsoft.com/office/drawing/2014/main" val="977411728"/>
                  </a:ext>
                </a:extLst>
              </a:tr>
              <a:tr h="370840">
                <a:tc>
                  <a:txBody>
                    <a:bodyPr/>
                    <a:lstStyle/>
                    <a:p>
                      <a:r>
                        <a:rPr lang="en-US" altLang="zh-CN" dirty="0"/>
                        <a:t>1b.</a:t>
                      </a:r>
                      <a:r>
                        <a:rPr lang="zh-CN" altLang="en-US" dirty="0"/>
                        <a:t> </a:t>
                      </a:r>
                      <a:r>
                        <a:rPr lang="en-US" altLang="zh-CN" dirty="0" err="1"/>
                        <a:t>NeXTA.exe</a:t>
                      </a:r>
                      <a:r>
                        <a:rPr lang="en-US" altLang="zh-CN" dirty="0"/>
                        <a:t>,</a:t>
                      </a:r>
                      <a:r>
                        <a:rPr lang="zh-CN" altLang="en-US" dirty="0"/>
                        <a:t> </a:t>
                      </a:r>
                      <a:r>
                        <a:rPr lang="en-US" altLang="zh-CN" dirty="0">
                          <a:hlinkClick r:id="rId5"/>
                        </a:rPr>
                        <a:t>https://github.com/asu-trans-ai-lab/NeXTA4GMNS</a:t>
                      </a:r>
                      <a:r>
                        <a:rPr lang="zh-CN" altLang="en-US" dirty="0"/>
                        <a:t> </a:t>
                      </a:r>
                      <a:endParaRPr lang="en-US" dirty="0"/>
                    </a:p>
                  </a:txBody>
                  <a:tcPr/>
                </a:tc>
                <a:tc>
                  <a:txBody>
                    <a:bodyPr/>
                    <a:lstStyle/>
                    <a:p>
                      <a:r>
                        <a:rPr lang="en-CA" dirty="0"/>
                        <a:t>2b. </a:t>
                      </a:r>
                      <a:r>
                        <a:rPr lang="en-US" dirty="0"/>
                        <a:t>signal4gmns</a:t>
                      </a:r>
                      <a:r>
                        <a:rPr lang="en-US" altLang="zh-CN" dirty="0"/>
                        <a:t>,</a:t>
                      </a:r>
                      <a:r>
                        <a:rPr lang="zh-CN" altLang="en-US" dirty="0"/>
                        <a:t> </a:t>
                      </a:r>
                      <a:r>
                        <a:rPr lang="en-US" dirty="0">
                          <a:hlinkClick r:id="rId6"/>
                        </a:rPr>
                        <a:t>https://github.com/asu-trans-ai-lab/signal4gmns</a:t>
                      </a:r>
                      <a:r>
                        <a:rPr lang="zh-CN" altLang="en-US" dirty="0"/>
                        <a:t> </a:t>
                      </a:r>
                      <a:endParaRPr lang="en-US" dirty="0"/>
                    </a:p>
                  </a:txBody>
                  <a:tcPr/>
                </a:tc>
                <a:extLst>
                  <a:ext uri="{0D108BD9-81ED-4DB2-BD59-A6C34878D82A}">
                    <a16:rowId xmlns:a16="http://schemas.microsoft.com/office/drawing/2014/main" val="2832740361"/>
                  </a:ext>
                </a:extLst>
              </a:tr>
              <a:tr h="370840">
                <a:tc>
                  <a:txBody>
                    <a:bodyPr/>
                    <a:lstStyle/>
                    <a:p>
                      <a:endParaRPr lang="en-US" dirty="0"/>
                    </a:p>
                  </a:txBody>
                  <a:tcPr/>
                </a:tc>
                <a:tc>
                  <a:txBody>
                    <a:bodyPr/>
                    <a:lstStyle/>
                    <a:p>
                      <a:r>
                        <a:rPr lang="en-US" altLang="zh-CN" dirty="0"/>
                        <a:t>2c.</a:t>
                      </a:r>
                      <a:r>
                        <a:rPr lang="zh-CN" altLang="en-US" dirty="0"/>
                        <a:t> </a:t>
                      </a:r>
                      <a:r>
                        <a:rPr lang="en-US" altLang="zh-CN" dirty="0"/>
                        <a:t>trace2route,</a:t>
                      </a:r>
                      <a:r>
                        <a:rPr lang="zh-CN" altLang="en-US" dirty="0"/>
                        <a:t> </a:t>
                      </a:r>
                      <a:r>
                        <a:rPr lang="en-US" altLang="zh-CN" dirty="0">
                          <a:cs typeface="Arial" panose="020B0604020202020204" pitchFamily="34" charset="0"/>
                          <a:hlinkClick r:id="rId7"/>
                        </a:rPr>
                        <a:t>https://github.com/asu-trans-ai-lab/MapMatching4GMNS</a:t>
                      </a:r>
                      <a:endParaRPr lang="en-US" dirty="0"/>
                    </a:p>
                  </a:txBody>
                  <a:tcPr/>
                </a:tc>
                <a:extLst>
                  <a:ext uri="{0D108BD9-81ED-4DB2-BD59-A6C34878D82A}">
                    <a16:rowId xmlns:a16="http://schemas.microsoft.com/office/drawing/2014/main" val="1940333050"/>
                  </a:ext>
                </a:extLst>
              </a:tr>
              <a:tr h="370840">
                <a:tc>
                  <a:txBody>
                    <a:bodyPr/>
                    <a:lstStyle/>
                    <a:p>
                      <a:endParaRPr lang="en-US" dirty="0"/>
                    </a:p>
                  </a:txBody>
                  <a:tcPr/>
                </a:tc>
                <a:tc>
                  <a:txBody>
                    <a:bodyPr/>
                    <a:lstStyle/>
                    <a:p>
                      <a:r>
                        <a:rPr lang="en-US" altLang="zh-CN" dirty="0"/>
                        <a:t>2d.</a:t>
                      </a:r>
                      <a:r>
                        <a:rPr lang="zh-CN" altLang="en-US" dirty="0"/>
                        <a:t> </a:t>
                      </a:r>
                      <a:r>
                        <a:rPr lang="en-US" altLang="zh-CN" dirty="0"/>
                        <a:t>gtfs2gmns,</a:t>
                      </a:r>
                      <a:r>
                        <a:rPr lang="zh-CN" altLang="en-US" dirty="0"/>
                        <a:t> </a:t>
                      </a:r>
                      <a:r>
                        <a:rPr lang="en-US" altLang="zh-CN" dirty="0">
                          <a:hlinkClick r:id="rId8"/>
                        </a:rPr>
                        <a:t>https://github.com/asu-trans-ai-lab/GTFS2GMNS</a:t>
                      </a:r>
                      <a:r>
                        <a:rPr lang="zh-CN" altLang="en-US" dirty="0"/>
                        <a:t> </a:t>
                      </a:r>
                      <a:endParaRPr lang="en-US" dirty="0"/>
                    </a:p>
                  </a:txBody>
                  <a:tcPr/>
                </a:tc>
                <a:extLst>
                  <a:ext uri="{0D108BD9-81ED-4DB2-BD59-A6C34878D82A}">
                    <a16:rowId xmlns:a16="http://schemas.microsoft.com/office/drawing/2014/main" val="1344897435"/>
                  </a:ext>
                </a:extLst>
              </a:tr>
            </a:tbl>
          </a:graphicData>
        </a:graphic>
      </p:graphicFrame>
      <p:sp>
        <p:nvSpPr>
          <p:cNvPr id="5" name="Rectangle 4">
            <a:extLst>
              <a:ext uri="{FF2B5EF4-FFF2-40B4-BE49-F238E27FC236}">
                <a16:creationId xmlns:a16="http://schemas.microsoft.com/office/drawing/2014/main" id="{C113F1E5-B7AE-3258-4D5E-067B0ECFC01A}"/>
              </a:ext>
            </a:extLst>
          </p:cNvPr>
          <p:cNvSpPr/>
          <p:nvPr/>
        </p:nvSpPr>
        <p:spPr>
          <a:xfrm>
            <a:off x="953761" y="3871411"/>
            <a:ext cx="7685272" cy="1077218"/>
          </a:xfrm>
          <a:prstGeom prst="rect">
            <a:avLst/>
          </a:prstGeom>
        </p:spPr>
        <p:txBody>
          <a:bodyPr wrap="square">
            <a:spAutoFit/>
          </a:bodyPr>
          <a:lstStyle/>
          <a:p>
            <a:r>
              <a:rPr lang="en-US" sz="1600" dirty="0"/>
              <a:t>2</a:t>
            </a:r>
            <a:r>
              <a:rPr lang="en-US" altLang="zh-CN" sz="1600" dirty="0"/>
              <a:t>a</a:t>
            </a:r>
            <a:r>
              <a:rPr lang="en-US" sz="1600" dirty="0"/>
              <a:t>. </a:t>
            </a:r>
            <a:r>
              <a:rPr lang="en-US" altLang="zh-CN" sz="1600" dirty="0"/>
              <a:t>osm2gmns</a:t>
            </a:r>
            <a:r>
              <a:rPr lang="zh-CN" altLang="en-US" sz="1600" dirty="0"/>
              <a:t> </a:t>
            </a:r>
            <a:r>
              <a:rPr lang="en-US" altLang="zh-CN" sz="1600" dirty="0"/>
              <a:t>package</a:t>
            </a:r>
            <a:r>
              <a:rPr lang="zh-CN" altLang="en-US" sz="1600" dirty="0"/>
              <a:t> </a:t>
            </a:r>
            <a:r>
              <a:rPr lang="en-US" altLang="zh-CN" sz="1600" dirty="0"/>
              <a:t>is</a:t>
            </a:r>
            <a:r>
              <a:rPr lang="zh-CN" altLang="en-US" sz="1600" dirty="0"/>
              <a:t> </a:t>
            </a:r>
            <a:r>
              <a:rPr lang="en-US" altLang="zh-CN" sz="1600" dirty="0"/>
              <a:t>to</a:t>
            </a:r>
            <a:r>
              <a:rPr lang="zh-CN" altLang="en-US" sz="1600" dirty="0"/>
              <a:t> </a:t>
            </a:r>
            <a:r>
              <a:rPr lang="en-US" altLang="zh-CN" sz="1600" dirty="0"/>
              <a:t>generate</a:t>
            </a:r>
            <a:r>
              <a:rPr lang="zh-CN" altLang="en-US" sz="1600" dirty="0"/>
              <a:t> </a:t>
            </a:r>
            <a:r>
              <a:rPr lang="en-US" altLang="zh-CN" sz="1600" dirty="0"/>
              <a:t>multi-resolution</a:t>
            </a:r>
            <a:r>
              <a:rPr lang="zh-CN" altLang="en-US" sz="1600" dirty="0"/>
              <a:t> </a:t>
            </a:r>
            <a:r>
              <a:rPr lang="en-US" altLang="zh-CN" sz="1600" dirty="0"/>
              <a:t>networks.</a:t>
            </a:r>
          </a:p>
          <a:p>
            <a:r>
              <a:rPr lang="en-CA" sz="1600" dirty="0"/>
              <a:t>2b. </a:t>
            </a:r>
            <a:r>
              <a:rPr lang="en-US" sz="1600" dirty="0"/>
              <a:t>signal4gmns</a:t>
            </a:r>
            <a:r>
              <a:rPr lang="zh-CN" altLang="en-US" sz="1600" dirty="0"/>
              <a:t> </a:t>
            </a:r>
            <a:r>
              <a:rPr lang="en-US" altLang="zh-CN" sz="1600" dirty="0"/>
              <a:t>package</a:t>
            </a:r>
            <a:r>
              <a:rPr lang="zh-CN" altLang="en-US" sz="1600" dirty="0"/>
              <a:t> </a:t>
            </a:r>
            <a:r>
              <a:rPr lang="en-US" altLang="zh-CN" sz="1600" dirty="0"/>
              <a:t>is</a:t>
            </a:r>
            <a:r>
              <a:rPr lang="zh-CN" altLang="en-US" sz="1600" dirty="0"/>
              <a:t> </a:t>
            </a:r>
            <a:r>
              <a:rPr lang="en-US" altLang="zh-CN" sz="1600" dirty="0"/>
              <a:t>to</a:t>
            </a:r>
            <a:r>
              <a:rPr lang="zh-CN" altLang="en-US" sz="1600" dirty="0"/>
              <a:t> </a:t>
            </a:r>
            <a:r>
              <a:rPr lang="en-US" altLang="zh-CN" sz="1600" dirty="0"/>
              <a:t>update</a:t>
            </a:r>
            <a:r>
              <a:rPr lang="zh-CN" altLang="en-US" sz="1600" dirty="0"/>
              <a:t> </a:t>
            </a:r>
            <a:r>
              <a:rPr lang="en-US" altLang="zh-CN" sz="1600" dirty="0"/>
              <a:t>signal</a:t>
            </a:r>
            <a:r>
              <a:rPr lang="zh-CN" altLang="en-US" sz="1600" dirty="0"/>
              <a:t> </a:t>
            </a:r>
            <a:r>
              <a:rPr lang="en-US" altLang="zh-CN" sz="1600" dirty="0"/>
              <a:t>timing</a:t>
            </a:r>
            <a:r>
              <a:rPr lang="zh-CN" altLang="en-US" sz="1600" dirty="0"/>
              <a:t> </a:t>
            </a:r>
            <a:r>
              <a:rPr lang="en-US" altLang="zh-CN" sz="1600" dirty="0"/>
              <a:t>of</a:t>
            </a:r>
            <a:r>
              <a:rPr lang="zh-CN" altLang="en-US" sz="1600" dirty="0"/>
              <a:t> </a:t>
            </a:r>
            <a:r>
              <a:rPr lang="en-US" altLang="zh-CN" sz="1600" dirty="0"/>
              <a:t>mesoscopic</a:t>
            </a:r>
            <a:r>
              <a:rPr lang="zh-CN" altLang="en-US" sz="1600" dirty="0"/>
              <a:t> </a:t>
            </a:r>
            <a:r>
              <a:rPr lang="en-US" altLang="zh-CN" sz="1600" dirty="0"/>
              <a:t>and</a:t>
            </a:r>
            <a:r>
              <a:rPr lang="zh-CN" altLang="en-US" sz="1600" dirty="0"/>
              <a:t> </a:t>
            </a:r>
            <a:r>
              <a:rPr lang="en-US" altLang="zh-CN" sz="1600" dirty="0"/>
              <a:t>microscopic</a:t>
            </a:r>
            <a:r>
              <a:rPr lang="zh-CN" altLang="en-US" sz="1600" dirty="0"/>
              <a:t> </a:t>
            </a:r>
            <a:r>
              <a:rPr lang="en-US" altLang="zh-CN" sz="1600" dirty="0"/>
              <a:t>network.</a:t>
            </a:r>
            <a:endParaRPr lang="en-US" sz="1600" dirty="0"/>
          </a:p>
          <a:p>
            <a:r>
              <a:rPr lang="en-US" altLang="zh-CN" sz="1600" dirty="0"/>
              <a:t>2c.</a:t>
            </a:r>
            <a:r>
              <a:rPr lang="zh-CN" altLang="en-US" sz="1600" dirty="0"/>
              <a:t> </a:t>
            </a:r>
            <a:r>
              <a:rPr lang="en-US" altLang="zh-CN" sz="1600" dirty="0"/>
              <a:t>trace2route</a:t>
            </a:r>
            <a:r>
              <a:rPr lang="zh-CN" altLang="en-US" sz="1600" dirty="0"/>
              <a:t> </a:t>
            </a:r>
            <a:r>
              <a:rPr lang="en-US" altLang="zh-CN" sz="1600" dirty="0"/>
              <a:t>package</a:t>
            </a:r>
            <a:r>
              <a:rPr lang="zh-CN" altLang="en-US" sz="1600" dirty="0"/>
              <a:t> </a:t>
            </a:r>
            <a:r>
              <a:rPr lang="en-US" altLang="zh-CN" sz="1600" dirty="0"/>
              <a:t>is</a:t>
            </a:r>
            <a:r>
              <a:rPr lang="zh-CN" altLang="en-US" sz="1600" dirty="0"/>
              <a:t> </a:t>
            </a:r>
            <a:r>
              <a:rPr lang="en-US" altLang="zh-CN" sz="1600" dirty="0"/>
              <a:t>to</a:t>
            </a:r>
            <a:r>
              <a:rPr lang="zh-CN" altLang="en-US" sz="1600" dirty="0"/>
              <a:t> </a:t>
            </a:r>
            <a:r>
              <a:rPr lang="en-US" altLang="zh-CN" sz="1600" dirty="0"/>
              <a:t>map</a:t>
            </a:r>
            <a:r>
              <a:rPr lang="zh-CN" altLang="en-US" sz="1600" dirty="0"/>
              <a:t> </a:t>
            </a:r>
            <a:r>
              <a:rPr lang="en-US" altLang="zh-CN" sz="1600" dirty="0"/>
              <a:t>matching</a:t>
            </a:r>
            <a:endParaRPr lang="en-US" sz="1600" dirty="0"/>
          </a:p>
          <a:p>
            <a:r>
              <a:rPr lang="en-US" altLang="zh-CN" sz="1600" dirty="0"/>
              <a:t>2d.</a:t>
            </a:r>
            <a:r>
              <a:rPr lang="zh-CN" altLang="en-US" sz="1600" dirty="0"/>
              <a:t> </a:t>
            </a:r>
            <a:r>
              <a:rPr lang="en-US" altLang="zh-CN" sz="1600" dirty="0"/>
              <a:t>gtfs2gmns</a:t>
            </a:r>
            <a:r>
              <a:rPr lang="zh-CN" altLang="en-US" sz="1600" dirty="0"/>
              <a:t> </a:t>
            </a:r>
            <a:r>
              <a:rPr lang="en-US" altLang="zh-CN" sz="1600" dirty="0"/>
              <a:t>package</a:t>
            </a:r>
            <a:r>
              <a:rPr lang="zh-CN" altLang="en-US" sz="1600" dirty="0"/>
              <a:t> </a:t>
            </a:r>
            <a:r>
              <a:rPr lang="en-US" altLang="zh-CN" sz="1600" dirty="0"/>
              <a:t>is</a:t>
            </a:r>
            <a:r>
              <a:rPr lang="zh-CN" altLang="en-US" sz="1600" dirty="0"/>
              <a:t> </a:t>
            </a:r>
            <a:r>
              <a:rPr lang="en-US" altLang="zh-CN" sz="1600" dirty="0"/>
              <a:t>to</a:t>
            </a:r>
            <a:r>
              <a:rPr lang="zh-CN" altLang="en-US" sz="1600" dirty="0"/>
              <a:t> </a:t>
            </a:r>
            <a:r>
              <a:rPr lang="en-US" altLang="zh-CN" sz="1600" dirty="0"/>
              <a:t>convert</a:t>
            </a:r>
            <a:r>
              <a:rPr lang="zh-CN" altLang="en-US" sz="1600" dirty="0"/>
              <a:t> </a:t>
            </a:r>
            <a:r>
              <a:rPr lang="en-US" altLang="zh-CN" sz="1600" dirty="0"/>
              <a:t>GTFS</a:t>
            </a:r>
            <a:r>
              <a:rPr lang="zh-CN" altLang="en-US" sz="1600" dirty="0"/>
              <a:t> </a:t>
            </a:r>
            <a:r>
              <a:rPr lang="en-US" altLang="zh-CN" sz="1600" dirty="0"/>
              <a:t>data</a:t>
            </a:r>
            <a:r>
              <a:rPr lang="zh-CN" altLang="en-US" sz="1600" dirty="0"/>
              <a:t> </a:t>
            </a:r>
            <a:r>
              <a:rPr lang="en-US" altLang="zh-CN" sz="1600" dirty="0"/>
              <a:t>to</a:t>
            </a:r>
            <a:r>
              <a:rPr lang="zh-CN" altLang="en-US" sz="1600" dirty="0"/>
              <a:t> </a:t>
            </a:r>
            <a:r>
              <a:rPr lang="en-US" altLang="zh-CN" sz="1600" dirty="0"/>
              <a:t>GMNS</a:t>
            </a:r>
            <a:r>
              <a:rPr lang="zh-CN" altLang="en-US" sz="1600" dirty="0"/>
              <a:t> </a:t>
            </a:r>
            <a:r>
              <a:rPr lang="en-US" altLang="zh-CN" sz="1600" dirty="0"/>
              <a:t>network</a:t>
            </a:r>
            <a:endParaRPr lang="en-US" sz="1600" dirty="0"/>
          </a:p>
        </p:txBody>
      </p:sp>
    </p:spTree>
    <p:extLst>
      <p:ext uri="{BB962C8B-B14F-4D97-AF65-F5344CB8AC3E}">
        <p14:creationId xmlns:p14="http://schemas.microsoft.com/office/powerpoint/2010/main" val="1488980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2D4B1-1796-43FD-BF22-159B6FDA4522}"/>
              </a:ext>
            </a:extLst>
          </p:cNvPr>
          <p:cNvSpPr>
            <a:spLocks noGrp="1"/>
          </p:cNvSpPr>
          <p:nvPr>
            <p:ph type="title"/>
          </p:nvPr>
        </p:nvSpPr>
        <p:spPr/>
        <p:txBody>
          <a:bodyPr/>
          <a:lstStyle/>
          <a:p>
            <a:r>
              <a:rPr lang="en-US" dirty="0"/>
              <a:t>Screenshot of File folders</a:t>
            </a:r>
          </a:p>
        </p:txBody>
      </p:sp>
      <p:grpSp>
        <p:nvGrpSpPr>
          <p:cNvPr id="21" name="Group 20">
            <a:extLst>
              <a:ext uri="{FF2B5EF4-FFF2-40B4-BE49-F238E27FC236}">
                <a16:creationId xmlns:a16="http://schemas.microsoft.com/office/drawing/2014/main" id="{5BB2709E-35C2-2F2C-3F29-72DBD701C76E}"/>
              </a:ext>
            </a:extLst>
          </p:cNvPr>
          <p:cNvGrpSpPr/>
          <p:nvPr/>
        </p:nvGrpSpPr>
        <p:grpSpPr>
          <a:xfrm>
            <a:off x="0" y="1329871"/>
            <a:ext cx="2915614" cy="2320678"/>
            <a:chOff x="0" y="1329871"/>
            <a:chExt cx="2915614" cy="2320678"/>
          </a:xfrm>
          <a:effectLst>
            <a:outerShdw blurRad="50800" dist="38100" dir="2700000" algn="tl" rotWithShape="0">
              <a:prstClr val="black">
                <a:alpha val="40000"/>
              </a:prstClr>
            </a:outerShdw>
          </a:effectLst>
        </p:grpSpPr>
        <p:pic>
          <p:nvPicPr>
            <p:cNvPr id="6" name="Picture 5" descr="Graphical user interface, application&#10;&#10;Description automatically generated">
              <a:extLst>
                <a:ext uri="{FF2B5EF4-FFF2-40B4-BE49-F238E27FC236}">
                  <a16:creationId xmlns:a16="http://schemas.microsoft.com/office/drawing/2014/main" id="{07824256-4612-FA33-F96F-00C9981A9EE1}"/>
                </a:ext>
              </a:extLst>
            </p:cNvPr>
            <p:cNvPicPr>
              <a:picLocks noChangeAspect="1"/>
            </p:cNvPicPr>
            <p:nvPr/>
          </p:nvPicPr>
          <p:blipFill>
            <a:blip r:embed="rId2"/>
            <a:stretch>
              <a:fillRect/>
            </a:stretch>
          </p:blipFill>
          <p:spPr>
            <a:xfrm>
              <a:off x="0" y="1329871"/>
              <a:ext cx="1785875" cy="2307195"/>
            </a:xfrm>
            <a:prstGeom prst="rect">
              <a:avLst/>
            </a:prstGeom>
          </p:spPr>
        </p:pic>
        <p:pic>
          <p:nvPicPr>
            <p:cNvPr id="8" name="Picture 7" descr="Graphical user interface, application&#10;&#10;Description automatically generated">
              <a:extLst>
                <a:ext uri="{FF2B5EF4-FFF2-40B4-BE49-F238E27FC236}">
                  <a16:creationId xmlns:a16="http://schemas.microsoft.com/office/drawing/2014/main" id="{A0EC013F-5487-A7EE-D8EA-F5FCD6684AAD}"/>
                </a:ext>
              </a:extLst>
            </p:cNvPr>
            <p:cNvPicPr>
              <a:picLocks noChangeAspect="1"/>
            </p:cNvPicPr>
            <p:nvPr/>
          </p:nvPicPr>
          <p:blipFill>
            <a:blip r:embed="rId3"/>
            <a:stretch>
              <a:fillRect/>
            </a:stretch>
          </p:blipFill>
          <p:spPr>
            <a:xfrm>
              <a:off x="1262968" y="1343353"/>
              <a:ext cx="1652646" cy="2307196"/>
            </a:xfrm>
            <a:prstGeom prst="rect">
              <a:avLst/>
            </a:prstGeom>
          </p:spPr>
        </p:pic>
      </p:grpSp>
      <p:grpSp>
        <p:nvGrpSpPr>
          <p:cNvPr id="22" name="Group 21">
            <a:extLst>
              <a:ext uri="{FF2B5EF4-FFF2-40B4-BE49-F238E27FC236}">
                <a16:creationId xmlns:a16="http://schemas.microsoft.com/office/drawing/2014/main" id="{537E0C54-EE94-D3F8-FF3F-067E33C0083D}"/>
              </a:ext>
            </a:extLst>
          </p:cNvPr>
          <p:cNvGrpSpPr/>
          <p:nvPr/>
        </p:nvGrpSpPr>
        <p:grpSpPr>
          <a:xfrm>
            <a:off x="3240420" y="1321389"/>
            <a:ext cx="2987968" cy="2324157"/>
            <a:chOff x="3099157" y="1516435"/>
            <a:chExt cx="2987968" cy="2324157"/>
          </a:xfrm>
          <a:effectLst>
            <a:outerShdw blurRad="50800" dist="38100" dir="2700000" algn="tl" rotWithShape="0">
              <a:prstClr val="black">
                <a:alpha val="40000"/>
              </a:prstClr>
            </a:outerShdw>
          </a:effectLst>
        </p:grpSpPr>
        <p:pic>
          <p:nvPicPr>
            <p:cNvPr id="17" name="Picture 16" descr="Graphical user interface, application&#10;&#10;Description automatically generated">
              <a:extLst>
                <a:ext uri="{FF2B5EF4-FFF2-40B4-BE49-F238E27FC236}">
                  <a16:creationId xmlns:a16="http://schemas.microsoft.com/office/drawing/2014/main" id="{B0C0842A-BBF3-5687-909E-BD29B3E0B0D3}"/>
                </a:ext>
              </a:extLst>
            </p:cNvPr>
            <p:cNvPicPr>
              <a:picLocks noChangeAspect="1"/>
            </p:cNvPicPr>
            <p:nvPr/>
          </p:nvPicPr>
          <p:blipFill>
            <a:blip r:embed="rId4"/>
            <a:stretch>
              <a:fillRect/>
            </a:stretch>
          </p:blipFill>
          <p:spPr>
            <a:xfrm>
              <a:off x="3099157" y="1516435"/>
              <a:ext cx="1975272" cy="2307196"/>
            </a:xfrm>
            <a:prstGeom prst="rect">
              <a:avLst/>
            </a:prstGeom>
          </p:spPr>
        </p:pic>
        <p:pic>
          <p:nvPicPr>
            <p:cNvPr id="18" name="Picture 17" descr="Graphical user interface, text, application&#10;&#10;Description automatically generated">
              <a:extLst>
                <a:ext uri="{FF2B5EF4-FFF2-40B4-BE49-F238E27FC236}">
                  <a16:creationId xmlns:a16="http://schemas.microsoft.com/office/drawing/2014/main" id="{264D1AB9-87CB-35FE-8D75-63876F92BF91}"/>
                </a:ext>
              </a:extLst>
            </p:cNvPr>
            <p:cNvPicPr>
              <a:picLocks noChangeAspect="1"/>
            </p:cNvPicPr>
            <p:nvPr/>
          </p:nvPicPr>
          <p:blipFill>
            <a:blip r:embed="rId5"/>
            <a:stretch>
              <a:fillRect/>
            </a:stretch>
          </p:blipFill>
          <p:spPr>
            <a:xfrm>
              <a:off x="4572000" y="1533396"/>
              <a:ext cx="1515125" cy="2307196"/>
            </a:xfrm>
            <a:prstGeom prst="rect">
              <a:avLst/>
            </a:prstGeom>
          </p:spPr>
        </p:pic>
      </p:grpSp>
      <p:grpSp>
        <p:nvGrpSpPr>
          <p:cNvPr id="23" name="Group 22">
            <a:extLst>
              <a:ext uri="{FF2B5EF4-FFF2-40B4-BE49-F238E27FC236}">
                <a16:creationId xmlns:a16="http://schemas.microsoft.com/office/drawing/2014/main" id="{48B03F7C-5CAC-7A17-AE8F-9CA5E15CD705}"/>
              </a:ext>
            </a:extLst>
          </p:cNvPr>
          <p:cNvGrpSpPr/>
          <p:nvPr/>
        </p:nvGrpSpPr>
        <p:grpSpPr>
          <a:xfrm>
            <a:off x="6553328" y="1290425"/>
            <a:ext cx="3058878" cy="2366149"/>
            <a:chOff x="5855793" y="1454934"/>
            <a:chExt cx="3058878" cy="2366149"/>
          </a:xfrm>
          <a:effectLst>
            <a:outerShdw blurRad="50800" dist="38100" dir="2700000" algn="tl" rotWithShape="0">
              <a:prstClr val="black">
                <a:alpha val="40000"/>
              </a:prstClr>
            </a:outerShdw>
          </a:effectLst>
        </p:grpSpPr>
        <p:pic>
          <p:nvPicPr>
            <p:cNvPr id="19" name="Picture 18" descr="Graphical user interface, text, application&#10;&#10;Description automatically generated">
              <a:extLst>
                <a:ext uri="{FF2B5EF4-FFF2-40B4-BE49-F238E27FC236}">
                  <a16:creationId xmlns:a16="http://schemas.microsoft.com/office/drawing/2014/main" id="{7539F2EB-9A09-6540-B715-817EBC21A1BC}"/>
                </a:ext>
              </a:extLst>
            </p:cNvPr>
            <p:cNvPicPr>
              <a:picLocks noChangeAspect="1"/>
            </p:cNvPicPr>
            <p:nvPr/>
          </p:nvPicPr>
          <p:blipFill>
            <a:blip r:embed="rId6"/>
            <a:stretch>
              <a:fillRect/>
            </a:stretch>
          </p:blipFill>
          <p:spPr>
            <a:xfrm>
              <a:off x="5855793" y="1482924"/>
              <a:ext cx="1721242" cy="2310170"/>
            </a:xfrm>
            <a:prstGeom prst="rect">
              <a:avLst/>
            </a:prstGeom>
          </p:spPr>
        </p:pic>
        <p:pic>
          <p:nvPicPr>
            <p:cNvPr id="20" name="Picture 19" descr="Graphical user interface, text, application&#10;&#10;Description automatically generated">
              <a:extLst>
                <a:ext uri="{FF2B5EF4-FFF2-40B4-BE49-F238E27FC236}">
                  <a16:creationId xmlns:a16="http://schemas.microsoft.com/office/drawing/2014/main" id="{84B56ECE-9AE0-8FDE-FB6D-1D2D854F2C64}"/>
                </a:ext>
              </a:extLst>
            </p:cNvPr>
            <p:cNvPicPr>
              <a:picLocks noChangeAspect="1"/>
            </p:cNvPicPr>
            <p:nvPr/>
          </p:nvPicPr>
          <p:blipFill>
            <a:blip r:embed="rId7"/>
            <a:stretch>
              <a:fillRect/>
            </a:stretch>
          </p:blipFill>
          <p:spPr>
            <a:xfrm>
              <a:off x="7136339" y="1454934"/>
              <a:ext cx="1778332" cy="2366149"/>
            </a:xfrm>
            <a:prstGeom prst="rect">
              <a:avLst/>
            </a:prstGeom>
          </p:spPr>
        </p:pic>
      </p:grpSp>
      <p:sp>
        <p:nvSpPr>
          <p:cNvPr id="24" name="TextBox 23">
            <a:extLst>
              <a:ext uri="{FF2B5EF4-FFF2-40B4-BE49-F238E27FC236}">
                <a16:creationId xmlns:a16="http://schemas.microsoft.com/office/drawing/2014/main" id="{ED6141E4-92B3-B1F7-6EC5-B4203E72A632}"/>
              </a:ext>
            </a:extLst>
          </p:cNvPr>
          <p:cNvSpPr txBox="1"/>
          <p:nvPr/>
        </p:nvSpPr>
        <p:spPr>
          <a:xfrm>
            <a:off x="928396" y="3802935"/>
            <a:ext cx="1051891" cy="338554"/>
          </a:xfrm>
          <a:prstGeom prst="rect">
            <a:avLst/>
          </a:prstGeom>
          <a:noFill/>
        </p:spPr>
        <p:txBody>
          <a:bodyPr wrap="none" rtlCol="0">
            <a:spAutoFit/>
          </a:bodyPr>
          <a:lstStyle/>
          <a:p>
            <a:r>
              <a:rPr lang="en-US" altLang="zh-CN" sz="1600" dirty="0"/>
              <a:t>Scenario</a:t>
            </a:r>
            <a:r>
              <a:rPr lang="zh-CN" altLang="en-US" sz="1600" dirty="0"/>
              <a:t> </a:t>
            </a:r>
            <a:r>
              <a:rPr lang="en-US" altLang="zh-CN" sz="1600" dirty="0"/>
              <a:t>1</a:t>
            </a:r>
            <a:endParaRPr lang="en-US" sz="1600" dirty="0"/>
          </a:p>
        </p:txBody>
      </p:sp>
      <p:sp>
        <p:nvSpPr>
          <p:cNvPr id="25" name="TextBox 24">
            <a:extLst>
              <a:ext uri="{FF2B5EF4-FFF2-40B4-BE49-F238E27FC236}">
                <a16:creationId xmlns:a16="http://schemas.microsoft.com/office/drawing/2014/main" id="{FB307673-72AB-B6E6-C46F-816BD2D31BEB}"/>
              </a:ext>
            </a:extLst>
          </p:cNvPr>
          <p:cNvSpPr txBox="1"/>
          <p:nvPr/>
        </p:nvSpPr>
        <p:spPr>
          <a:xfrm>
            <a:off x="4132815" y="3802935"/>
            <a:ext cx="1051891" cy="338554"/>
          </a:xfrm>
          <a:prstGeom prst="rect">
            <a:avLst/>
          </a:prstGeom>
          <a:noFill/>
        </p:spPr>
        <p:txBody>
          <a:bodyPr wrap="none" rtlCol="0">
            <a:spAutoFit/>
          </a:bodyPr>
          <a:lstStyle/>
          <a:p>
            <a:r>
              <a:rPr lang="en-US" altLang="zh-CN" sz="1600" dirty="0"/>
              <a:t>Scenario</a:t>
            </a:r>
            <a:r>
              <a:rPr lang="zh-CN" altLang="en-US" sz="1600" dirty="0"/>
              <a:t> </a:t>
            </a:r>
            <a:r>
              <a:rPr lang="en-US" altLang="zh-CN" sz="1600" dirty="0"/>
              <a:t>2</a:t>
            </a:r>
            <a:endParaRPr lang="en-US" sz="1600" dirty="0"/>
          </a:p>
        </p:txBody>
      </p:sp>
      <p:sp>
        <p:nvSpPr>
          <p:cNvPr id="26" name="TextBox 25">
            <a:extLst>
              <a:ext uri="{FF2B5EF4-FFF2-40B4-BE49-F238E27FC236}">
                <a16:creationId xmlns:a16="http://schemas.microsoft.com/office/drawing/2014/main" id="{45702658-59A4-8F8A-BD36-A94CB6288B27}"/>
              </a:ext>
            </a:extLst>
          </p:cNvPr>
          <p:cNvSpPr txBox="1"/>
          <p:nvPr/>
        </p:nvSpPr>
        <p:spPr>
          <a:xfrm>
            <a:off x="7413949" y="3802935"/>
            <a:ext cx="1051891" cy="338554"/>
          </a:xfrm>
          <a:prstGeom prst="rect">
            <a:avLst/>
          </a:prstGeom>
          <a:noFill/>
        </p:spPr>
        <p:txBody>
          <a:bodyPr wrap="none" rtlCol="0">
            <a:spAutoFit/>
          </a:bodyPr>
          <a:lstStyle/>
          <a:p>
            <a:r>
              <a:rPr lang="en-US" altLang="zh-CN" sz="1600" dirty="0"/>
              <a:t>Scenario</a:t>
            </a:r>
            <a:r>
              <a:rPr lang="zh-CN" altLang="en-US" sz="1600" dirty="0"/>
              <a:t> </a:t>
            </a:r>
            <a:r>
              <a:rPr lang="en-US" altLang="zh-CN" sz="1600" dirty="0"/>
              <a:t>3</a:t>
            </a:r>
            <a:endParaRPr lang="en-US" sz="1600" dirty="0"/>
          </a:p>
        </p:txBody>
      </p:sp>
    </p:spTree>
    <p:extLst>
      <p:ext uri="{BB962C8B-B14F-4D97-AF65-F5344CB8AC3E}">
        <p14:creationId xmlns:p14="http://schemas.microsoft.com/office/powerpoint/2010/main" val="1408978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554"/>
            <a:ext cx="8229600" cy="857400"/>
          </a:xfrm>
        </p:spPr>
        <p:txBody>
          <a:bodyPr>
            <a:normAutofit fontScale="90000"/>
          </a:bodyPr>
          <a:lstStyle/>
          <a:p>
            <a:r>
              <a:rPr lang="en-CA" dirty="0"/>
              <a:t>0.Data Flow of Applying Data Hub Implementation</a:t>
            </a:r>
            <a:endParaRPr lang="en-US" dirty="0"/>
          </a:p>
        </p:txBody>
      </p:sp>
      <p:grpSp>
        <p:nvGrpSpPr>
          <p:cNvPr id="1036" name="Group 1035">
            <a:extLst>
              <a:ext uri="{FF2B5EF4-FFF2-40B4-BE49-F238E27FC236}">
                <a16:creationId xmlns:a16="http://schemas.microsoft.com/office/drawing/2014/main" id="{F902D3F4-096A-B7BB-63AC-B5B121E5BF87}"/>
              </a:ext>
            </a:extLst>
          </p:cNvPr>
          <p:cNvGrpSpPr/>
          <p:nvPr/>
        </p:nvGrpSpPr>
        <p:grpSpPr>
          <a:xfrm>
            <a:off x="1420549" y="885954"/>
            <a:ext cx="6203488" cy="4111277"/>
            <a:chOff x="954266" y="894591"/>
            <a:chExt cx="6203488" cy="4111277"/>
          </a:xfrm>
        </p:grpSpPr>
        <p:sp>
          <p:nvSpPr>
            <p:cNvPr id="3" name="Rectangle 2">
              <a:extLst>
                <a:ext uri="{FF2B5EF4-FFF2-40B4-BE49-F238E27FC236}">
                  <a16:creationId xmlns:a16="http://schemas.microsoft.com/office/drawing/2014/main" id="{9ABD3EDB-B83C-CB26-27FD-1236EDDF6482}"/>
                </a:ext>
              </a:extLst>
            </p:cNvPr>
            <p:cNvSpPr/>
            <p:nvPr/>
          </p:nvSpPr>
          <p:spPr>
            <a:xfrm>
              <a:off x="954266" y="901961"/>
              <a:ext cx="1326182" cy="4783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CC0000"/>
                  </a:solidFill>
                </a:rPr>
                <a:t>Original</a:t>
              </a:r>
              <a:r>
                <a:rPr lang="zh-CN" altLang="en-US" sz="1200" dirty="0">
                  <a:solidFill>
                    <a:srgbClr val="CC0000"/>
                  </a:solidFill>
                </a:rPr>
                <a:t> </a:t>
              </a:r>
              <a:r>
                <a:rPr lang="en-US" altLang="zh-CN" sz="1200" dirty="0">
                  <a:solidFill>
                    <a:srgbClr val="CC0000"/>
                  </a:solidFill>
                </a:rPr>
                <a:t>Data</a:t>
              </a:r>
              <a:r>
                <a:rPr lang="zh-CN" altLang="en-US" sz="1200" dirty="0">
                  <a:solidFill>
                    <a:srgbClr val="CC0000"/>
                  </a:solidFill>
                </a:rPr>
                <a:t> </a:t>
              </a:r>
              <a:r>
                <a:rPr lang="en-US" altLang="zh-CN" sz="1200" dirty="0">
                  <a:solidFill>
                    <a:srgbClr val="CC0000"/>
                  </a:solidFill>
                </a:rPr>
                <a:t>Files</a:t>
              </a:r>
              <a:endParaRPr lang="en-US" sz="1200" dirty="0">
                <a:solidFill>
                  <a:srgbClr val="CC0000"/>
                </a:solidFill>
              </a:endParaRPr>
            </a:p>
          </p:txBody>
        </p:sp>
        <p:sp>
          <p:nvSpPr>
            <p:cNvPr id="6" name="Rectangle 5">
              <a:extLst>
                <a:ext uri="{FF2B5EF4-FFF2-40B4-BE49-F238E27FC236}">
                  <a16:creationId xmlns:a16="http://schemas.microsoft.com/office/drawing/2014/main" id="{49C55888-28F5-B8F8-C56D-329D8BAAEAB8}"/>
                </a:ext>
              </a:extLst>
            </p:cNvPr>
            <p:cNvSpPr/>
            <p:nvPr/>
          </p:nvSpPr>
          <p:spPr>
            <a:xfrm>
              <a:off x="4071394" y="896088"/>
              <a:ext cx="1326182" cy="47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CC0000"/>
                  </a:solidFill>
                </a:rPr>
                <a:t>Core</a:t>
              </a:r>
              <a:r>
                <a:rPr lang="zh-CN" altLang="en-US" sz="1200" dirty="0">
                  <a:solidFill>
                    <a:srgbClr val="CC0000"/>
                  </a:solidFill>
                </a:rPr>
                <a:t> </a:t>
              </a:r>
              <a:r>
                <a:rPr lang="en-US" altLang="zh-CN" sz="1200" dirty="0">
                  <a:solidFill>
                    <a:srgbClr val="CC0000"/>
                  </a:solidFill>
                </a:rPr>
                <a:t>Input</a:t>
              </a:r>
              <a:r>
                <a:rPr lang="zh-CN" altLang="en-US" sz="1200" dirty="0">
                  <a:solidFill>
                    <a:srgbClr val="CC0000"/>
                  </a:solidFill>
                </a:rPr>
                <a:t> </a:t>
              </a:r>
              <a:r>
                <a:rPr lang="en-US" altLang="zh-CN" sz="1200" dirty="0">
                  <a:solidFill>
                    <a:srgbClr val="CC0000"/>
                  </a:solidFill>
                </a:rPr>
                <a:t>Files</a:t>
              </a:r>
              <a:r>
                <a:rPr lang="zh-CN" altLang="en-US" sz="1200" dirty="0">
                  <a:solidFill>
                    <a:srgbClr val="CC0000"/>
                  </a:solidFill>
                </a:rPr>
                <a:t> </a:t>
              </a:r>
              <a:r>
                <a:rPr lang="en-US" altLang="zh-CN" sz="1200" dirty="0">
                  <a:solidFill>
                    <a:srgbClr val="CC0000"/>
                  </a:solidFill>
                </a:rPr>
                <a:t>+</a:t>
              </a:r>
              <a:r>
                <a:rPr lang="zh-CN" altLang="en-US" sz="1200" dirty="0">
                  <a:solidFill>
                    <a:srgbClr val="CC0000"/>
                  </a:solidFill>
                </a:rPr>
                <a:t> </a:t>
              </a:r>
              <a:r>
                <a:rPr lang="en-US" altLang="zh-CN" sz="1200" dirty="0">
                  <a:solidFill>
                    <a:srgbClr val="CC0000"/>
                  </a:solidFill>
                </a:rPr>
                <a:t>Engines</a:t>
              </a:r>
              <a:endParaRPr lang="en-US" sz="1200" dirty="0">
                <a:solidFill>
                  <a:srgbClr val="CC0000"/>
                </a:solidFill>
              </a:endParaRPr>
            </a:p>
          </p:txBody>
        </p:sp>
        <p:sp>
          <p:nvSpPr>
            <p:cNvPr id="7" name="Rectangle 6">
              <a:extLst>
                <a:ext uri="{FF2B5EF4-FFF2-40B4-BE49-F238E27FC236}">
                  <a16:creationId xmlns:a16="http://schemas.microsoft.com/office/drawing/2014/main" id="{7193B988-771A-2235-948A-BA65F2BE897B}"/>
                </a:ext>
              </a:extLst>
            </p:cNvPr>
            <p:cNvSpPr/>
            <p:nvPr/>
          </p:nvSpPr>
          <p:spPr>
            <a:xfrm>
              <a:off x="5831572" y="894591"/>
              <a:ext cx="1326182" cy="4783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CC0000"/>
                  </a:solidFill>
                </a:rPr>
                <a:t>Core</a:t>
              </a:r>
              <a:r>
                <a:rPr lang="zh-CN" altLang="en-US" sz="1200" dirty="0">
                  <a:solidFill>
                    <a:srgbClr val="CC0000"/>
                  </a:solidFill>
                </a:rPr>
                <a:t> </a:t>
              </a:r>
              <a:r>
                <a:rPr lang="en-US" altLang="zh-CN" sz="1200" dirty="0">
                  <a:solidFill>
                    <a:srgbClr val="CC0000"/>
                  </a:solidFill>
                </a:rPr>
                <a:t>Output</a:t>
              </a:r>
              <a:r>
                <a:rPr lang="zh-CN" altLang="en-US" sz="1200" dirty="0">
                  <a:solidFill>
                    <a:srgbClr val="CC0000"/>
                  </a:solidFill>
                </a:rPr>
                <a:t> </a:t>
              </a:r>
              <a:r>
                <a:rPr lang="en-US" altLang="zh-CN" sz="1200" dirty="0">
                  <a:solidFill>
                    <a:srgbClr val="CC0000"/>
                  </a:solidFill>
                </a:rPr>
                <a:t>Files</a:t>
              </a:r>
              <a:endParaRPr lang="en-US" sz="1200" dirty="0">
                <a:solidFill>
                  <a:srgbClr val="CC0000"/>
                </a:solidFill>
              </a:endParaRPr>
            </a:p>
          </p:txBody>
        </p:sp>
        <p:sp>
          <p:nvSpPr>
            <p:cNvPr id="9" name="Rectangle 8">
              <a:extLst>
                <a:ext uri="{FF2B5EF4-FFF2-40B4-BE49-F238E27FC236}">
                  <a16:creationId xmlns:a16="http://schemas.microsoft.com/office/drawing/2014/main" id="{8B2E403F-5E69-C6D8-659A-111AE043FAEA}"/>
                </a:ext>
              </a:extLst>
            </p:cNvPr>
            <p:cNvSpPr/>
            <p:nvPr/>
          </p:nvSpPr>
          <p:spPr>
            <a:xfrm>
              <a:off x="1072600" y="1502713"/>
              <a:ext cx="1144513" cy="75089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GIS</a:t>
              </a:r>
              <a:r>
                <a:rPr lang="zh-CN" altLang="en-US" sz="1100" dirty="0">
                  <a:solidFill>
                    <a:schemeClr val="tx1"/>
                  </a:solidFill>
                </a:rPr>
                <a:t> </a:t>
              </a:r>
              <a:r>
                <a:rPr lang="en-US" altLang="zh-CN" sz="1100" dirty="0">
                  <a:solidFill>
                    <a:schemeClr val="tx1"/>
                  </a:solidFill>
                </a:rPr>
                <a:t>Node/Link/Zone/Connector</a:t>
              </a:r>
              <a:r>
                <a:rPr lang="zh-CN" altLang="en-US" sz="1100" dirty="0">
                  <a:solidFill>
                    <a:schemeClr val="tx1"/>
                  </a:solidFill>
                </a:rPr>
                <a:t> </a:t>
              </a:r>
              <a:r>
                <a:rPr lang="en-US" altLang="zh-CN" sz="1100" dirty="0">
                  <a:solidFill>
                    <a:schemeClr val="tx1"/>
                  </a:solidFill>
                </a:rPr>
                <a:t>Shape</a:t>
              </a:r>
              <a:r>
                <a:rPr lang="zh-CN" altLang="en-US" sz="1100" dirty="0">
                  <a:solidFill>
                    <a:schemeClr val="tx1"/>
                  </a:solidFill>
                </a:rPr>
                <a:t> </a:t>
              </a:r>
              <a:r>
                <a:rPr lang="en-US" altLang="zh-CN" sz="1100" dirty="0">
                  <a:solidFill>
                    <a:schemeClr val="tx1"/>
                  </a:solidFill>
                </a:rPr>
                <a:t>Files</a:t>
              </a:r>
              <a:endParaRPr lang="en-US" sz="1100" dirty="0">
                <a:solidFill>
                  <a:schemeClr val="tx1"/>
                </a:solidFill>
              </a:endParaRPr>
            </a:p>
          </p:txBody>
        </p:sp>
        <p:sp>
          <p:nvSpPr>
            <p:cNvPr id="11" name="Rectangle 10">
              <a:extLst>
                <a:ext uri="{FF2B5EF4-FFF2-40B4-BE49-F238E27FC236}">
                  <a16:creationId xmlns:a16="http://schemas.microsoft.com/office/drawing/2014/main" id="{5577DC57-AEF5-14E7-70B8-DE1151ADFE00}"/>
                </a:ext>
              </a:extLst>
            </p:cNvPr>
            <p:cNvSpPr/>
            <p:nvPr/>
          </p:nvSpPr>
          <p:spPr>
            <a:xfrm>
              <a:off x="1072600" y="3369112"/>
              <a:ext cx="1144513" cy="75089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Demand</a:t>
              </a:r>
              <a:r>
                <a:rPr lang="zh-CN" altLang="en-US" sz="1100" dirty="0">
                  <a:solidFill>
                    <a:schemeClr val="tx1"/>
                  </a:solidFill>
                </a:rPr>
                <a:t> </a:t>
              </a:r>
              <a:r>
                <a:rPr lang="en-US" altLang="zh-CN" sz="1100" dirty="0">
                  <a:solidFill>
                    <a:schemeClr val="tx1"/>
                  </a:solidFill>
                </a:rPr>
                <a:t>Matrix</a:t>
              </a:r>
              <a:r>
                <a:rPr lang="zh-CN" altLang="en-US" sz="1100" dirty="0">
                  <a:solidFill>
                    <a:schemeClr val="tx1"/>
                  </a:solidFill>
                </a:rPr>
                <a:t> </a:t>
              </a:r>
              <a:r>
                <a:rPr lang="en-US" altLang="zh-CN" sz="1100" dirty="0">
                  <a:solidFill>
                    <a:schemeClr val="tx1"/>
                  </a:solidFill>
                </a:rPr>
                <a:t>Files</a:t>
              </a:r>
              <a:endParaRPr lang="en-US" sz="1100" dirty="0">
                <a:solidFill>
                  <a:schemeClr val="tx1"/>
                </a:solidFill>
              </a:endParaRPr>
            </a:p>
          </p:txBody>
        </p:sp>
        <p:sp>
          <p:nvSpPr>
            <p:cNvPr id="12" name="Rectangle 11">
              <a:extLst>
                <a:ext uri="{FF2B5EF4-FFF2-40B4-BE49-F238E27FC236}">
                  <a16:creationId xmlns:a16="http://schemas.microsoft.com/office/drawing/2014/main" id="{49321F56-124B-8FE2-C9B8-A30821CF3314}"/>
                </a:ext>
              </a:extLst>
            </p:cNvPr>
            <p:cNvSpPr/>
            <p:nvPr/>
          </p:nvSpPr>
          <p:spPr>
            <a:xfrm>
              <a:off x="1072600" y="4254970"/>
              <a:ext cx="1144513" cy="750898"/>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Signal</a:t>
              </a:r>
              <a:r>
                <a:rPr lang="zh-CN" altLang="en-US" sz="1100" dirty="0">
                  <a:solidFill>
                    <a:schemeClr val="tx1"/>
                  </a:solidFill>
                </a:rPr>
                <a:t> </a:t>
              </a:r>
              <a:r>
                <a:rPr lang="en-US" altLang="zh-CN" sz="1100" dirty="0">
                  <a:solidFill>
                    <a:schemeClr val="tx1"/>
                  </a:solidFill>
                </a:rPr>
                <a:t>Control</a:t>
              </a:r>
              <a:r>
                <a:rPr lang="zh-CN" altLang="en-US" sz="1100" dirty="0">
                  <a:solidFill>
                    <a:schemeClr val="tx1"/>
                  </a:solidFill>
                </a:rPr>
                <a:t> </a:t>
              </a:r>
              <a:r>
                <a:rPr lang="en-US" altLang="zh-CN" sz="1100" dirty="0">
                  <a:solidFill>
                    <a:schemeClr val="tx1"/>
                  </a:solidFill>
                </a:rPr>
                <a:t>Files</a:t>
              </a:r>
              <a:endParaRPr lang="en-US" sz="1100" dirty="0">
                <a:solidFill>
                  <a:schemeClr val="tx1"/>
                </a:solidFill>
              </a:endParaRPr>
            </a:p>
          </p:txBody>
        </p:sp>
        <p:sp>
          <p:nvSpPr>
            <p:cNvPr id="13" name="Rectangle 12">
              <a:extLst>
                <a:ext uri="{FF2B5EF4-FFF2-40B4-BE49-F238E27FC236}">
                  <a16:creationId xmlns:a16="http://schemas.microsoft.com/office/drawing/2014/main" id="{D2EEBE95-F6D4-4045-EDD9-21311BF93F9D}"/>
                </a:ext>
              </a:extLst>
            </p:cNvPr>
            <p:cNvSpPr/>
            <p:nvPr/>
          </p:nvSpPr>
          <p:spPr>
            <a:xfrm>
              <a:off x="4162233" y="1707689"/>
              <a:ext cx="1144513" cy="340946"/>
            </a:xfrm>
            <a:prstGeom prst="rect">
              <a:avLst/>
            </a:prstGeom>
            <a:solidFill>
              <a:schemeClr val="accent6">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err="1">
                  <a:solidFill>
                    <a:schemeClr val="tx1"/>
                  </a:solidFill>
                </a:rPr>
                <a:t>NeXTA</a:t>
              </a:r>
              <a:endParaRPr lang="en-US" sz="1100" dirty="0">
                <a:solidFill>
                  <a:schemeClr val="tx1"/>
                </a:solidFill>
              </a:endParaRPr>
            </a:p>
          </p:txBody>
        </p:sp>
        <p:grpSp>
          <p:nvGrpSpPr>
            <p:cNvPr id="10" name="Group 9">
              <a:extLst>
                <a:ext uri="{FF2B5EF4-FFF2-40B4-BE49-F238E27FC236}">
                  <a16:creationId xmlns:a16="http://schemas.microsoft.com/office/drawing/2014/main" id="{AABBCD19-FE8C-ADD3-629C-7F5F966B82EE}"/>
                </a:ext>
              </a:extLst>
            </p:cNvPr>
            <p:cNvGrpSpPr/>
            <p:nvPr/>
          </p:nvGrpSpPr>
          <p:grpSpPr>
            <a:xfrm>
              <a:off x="4162231" y="2234381"/>
              <a:ext cx="1144515" cy="1028728"/>
              <a:chOff x="2672548" y="2845324"/>
              <a:chExt cx="1144515" cy="1028728"/>
            </a:xfrm>
          </p:grpSpPr>
          <p:sp>
            <p:nvSpPr>
              <p:cNvPr id="14" name="Rectangle 13">
                <a:extLst>
                  <a:ext uri="{FF2B5EF4-FFF2-40B4-BE49-F238E27FC236}">
                    <a16:creationId xmlns:a16="http://schemas.microsoft.com/office/drawing/2014/main" id="{39C130C7-BD1A-7934-8D56-1B9D0824F1FD}"/>
                  </a:ext>
                </a:extLst>
              </p:cNvPr>
              <p:cNvSpPr/>
              <p:nvPr/>
            </p:nvSpPr>
            <p:spPr>
              <a:xfrm>
                <a:off x="2672550" y="2845324"/>
                <a:ext cx="1144513" cy="340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Node/Link/Zone</a:t>
                </a:r>
                <a:endParaRPr lang="en-US" sz="1100" dirty="0">
                  <a:solidFill>
                    <a:schemeClr val="tx1"/>
                  </a:solidFill>
                </a:endParaRPr>
              </a:p>
            </p:txBody>
          </p:sp>
          <p:sp>
            <p:nvSpPr>
              <p:cNvPr id="15" name="Rectangle 14">
                <a:extLst>
                  <a:ext uri="{FF2B5EF4-FFF2-40B4-BE49-F238E27FC236}">
                    <a16:creationId xmlns:a16="http://schemas.microsoft.com/office/drawing/2014/main" id="{9A17FAAE-0202-6EC1-8E54-BB2B23D47F67}"/>
                  </a:ext>
                </a:extLst>
              </p:cNvPr>
              <p:cNvSpPr/>
              <p:nvPr/>
            </p:nvSpPr>
            <p:spPr>
              <a:xfrm>
                <a:off x="2672550" y="3189579"/>
                <a:ext cx="1144513" cy="340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Demand</a:t>
                </a:r>
                <a:r>
                  <a:rPr lang="zh-CN" altLang="en-US" sz="1100" dirty="0">
                    <a:solidFill>
                      <a:schemeClr val="tx1"/>
                    </a:solidFill>
                  </a:rPr>
                  <a:t> </a:t>
                </a:r>
                <a:r>
                  <a:rPr lang="en-US" altLang="zh-CN" sz="1100" dirty="0">
                    <a:solidFill>
                      <a:schemeClr val="tx1"/>
                    </a:solidFill>
                  </a:rPr>
                  <a:t>Type/</a:t>
                </a:r>
                <a:r>
                  <a:rPr lang="zh-CN" altLang="en-US" sz="1100" dirty="0">
                    <a:solidFill>
                      <a:schemeClr val="tx1"/>
                    </a:solidFill>
                  </a:rPr>
                  <a:t> </a:t>
                </a:r>
                <a:r>
                  <a:rPr lang="en-US" altLang="zh-CN" sz="1100" dirty="0">
                    <a:solidFill>
                      <a:schemeClr val="tx1"/>
                    </a:solidFill>
                  </a:rPr>
                  <a:t>Vehicle</a:t>
                </a:r>
                <a:r>
                  <a:rPr lang="zh-CN" altLang="en-US" sz="1100" dirty="0">
                    <a:solidFill>
                      <a:schemeClr val="tx1"/>
                    </a:solidFill>
                  </a:rPr>
                  <a:t> </a:t>
                </a:r>
                <a:r>
                  <a:rPr lang="en-US" altLang="zh-CN" sz="1100" dirty="0">
                    <a:solidFill>
                      <a:schemeClr val="tx1"/>
                    </a:solidFill>
                  </a:rPr>
                  <a:t>Type</a:t>
                </a:r>
                <a:endParaRPr lang="en-US" sz="1100" dirty="0">
                  <a:solidFill>
                    <a:schemeClr val="tx1"/>
                  </a:solidFill>
                </a:endParaRPr>
              </a:p>
            </p:txBody>
          </p:sp>
          <p:sp>
            <p:nvSpPr>
              <p:cNvPr id="16" name="Rectangle 15">
                <a:extLst>
                  <a:ext uri="{FF2B5EF4-FFF2-40B4-BE49-F238E27FC236}">
                    <a16:creationId xmlns:a16="http://schemas.microsoft.com/office/drawing/2014/main" id="{48DE421E-C44A-6643-FC80-51489C4523F9}"/>
                  </a:ext>
                </a:extLst>
              </p:cNvPr>
              <p:cNvSpPr/>
              <p:nvPr/>
            </p:nvSpPr>
            <p:spPr>
              <a:xfrm>
                <a:off x="2672548" y="3533106"/>
                <a:ext cx="1144513" cy="340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Work zone/ VMS scenarios</a:t>
                </a:r>
              </a:p>
            </p:txBody>
          </p:sp>
        </p:grpSp>
        <p:sp>
          <p:nvSpPr>
            <p:cNvPr id="17" name="Rectangle 16">
              <a:extLst>
                <a:ext uri="{FF2B5EF4-FFF2-40B4-BE49-F238E27FC236}">
                  <a16:creationId xmlns:a16="http://schemas.microsoft.com/office/drawing/2014/main" id="{A5487FD5-A949-037B-CE4E-710371FEBA28}"/>
                </a:ext>
              </a:extLst>
            </p:cNvPr>
            <p:cNvSpPr/>
            <p:nvPr/>
          </p:nvSpPr>
          <p:spPr>
            <a:xfrm>
              <a:off x="4162230" y="3566995"/>
              <a:ext cx="1144513" cy="340946"/>
            </a:xfrm>
            <a:prstGeom prst="rect">
              <a:avLst/>
            </a:prstGeom>
            <a:solidFill>
              <a:schemeClr val="accent6">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err="1">
                  <a:solidFill>
                    <a:schemeClr val="tx1"/>
                  </a:solidFill>
                </a:rPr>
                <a:t>DTALite</a:t>
              </a:r>
              <a:endParaRPr lang="en-US" sz="1100" dirty="0">
                <a:solidFill>
                  <a:schemeClr val="tx1"/>
                </a:solidFill>
              </a:endParaRPr>
            </a:p>
          </p:txBody>
        </p:sp>
        <p:grpSp>
          <p:nvGrpSpPr>
            <p:cNvPr id="21" name="Group 20">
              <a:extLst>
                <a:ext uri="{FF2B5EF4-FFF2-40B4-BE49-F238E27FC236}">
                  <a16:creationId xmlns:a16="http://schemas.microsoft.com/office/drawing/2014/main" id="{8A3B53B3-40FE-DE35-716F-D20CA763DB46}"/>
                </a:ext>
              </a:extLst>
            </p:cNvPr>
            <p:cNvGrpSpPr/>
            <p:nvPr/>
          </p:nvGrpSpPr>
          <p:grpSpPr>
            <a:xfrm>
              <a:off x="5995072" y="3227871"/>
              <a:ext cx="1144515" cy="1022672"/>
              <a:chOff x="5029197" y="2927961"/>
              <a:chExt cx="1144515" cy="1022672"/>
            </a:xfrm>
          </p:grpSpPr>
          <p:sp>
            <p:nvSpPr>
              <p:cNvPr id="18" name="Rectangle 17">
                <a:extLst>
                  <a:ext uri="{FF2B5EF4-FFF2-40B4-BE49-F238E27FC236}">
                    <a16:creationId xmlns:a16="http://schemas.microsoft.com/office/drawing/2014/main" id="{62D17CCD-A686-969E-1E54-49211766BCF8}"/>
                  </a:ext>
                </a:extLst>
              </p:cNvPr>
              <p:cNvSpPr/>
              <p:nvPr/>
            </p:nvSpPr>
            <p:spPr>
              <a:xfrm>
                <a:off x="5029199" y="2927961"/>
                <a:ext cx="1144513" cy="340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Time-dependent</a:t>
                </a:r>
                <a:r>
                  <a:rPr lang="zh-CN" altLang="en-US" sz="1100" dirty="0">
                    <a:solidFill>
                      <a:schemeClr val="tx1"/>
                    </a:solidFill>
                  </a:rPr>
                  <a:t> </a:t>
                </a:r>
                <a:r>
                  <a:rPr lang="en-US" altLang="zh-CN" sz="1100" dirty="0">
                    <a:solidFill>
                      <a:schemeClr val="tx1"/>
                    </a:solidFill>
                  </a:rPr>
                  <a:t>Link</a:t>
                </a:r>
                <a:r>
                  <a:rPr lang="zh-CN" altLang="en-US" sz="1100" dirty="0">
                    <a:solidFill>
                      <a:schemeClr val="tx1"/>
                    </a:solidFill>
                  </a:rPr>
                  <a:t> </a:t>
                </a:r>
                <a:r>
                  <a:rPr lang="en-US" altLang="zh-CN" sz="1100" dirty="0">
                    <a:solidFill>
                      <a:schemeClr val="tx1"/>
                    </a:solidFill>
                  </a:rPr>
                  <a:t>MOE</a:t>
                </a:r>
                <a:endParaRPr lang="en-US" sz="1100" dirty="0">
                  <a:solidFill>
                    <a:schemeClr val="tx1"/>
                  </a:solidFill>
                </a:endParaRPr>
              </a:p>
            </p:txBody>
          </p:sp>
          <p:sp>
            <p:nvSpPr>
              <p:cNvPr id="19" name="Rectangle 18">
                <a:extLst>
                  <a:ext uri="{FF2B5EF4-FFF2-40B4-BE49-F238E27FC236}">
                    <a16:creationId xmlns:a16="http://schemas.microsoft.com/office/drawing/2014/main" id="{0DBE7DCD-1790-079D-7171-89D36B0CA73B}"/>
                  </a:ext>
                </a:extLst>
              </p:cNvPr>
              <p:cNvSpPr/>
              <p:nvPr/>
            </p:nvSpPr>
            <p:spPr>
              <a:xfrm>
                <a:off x="5029199" y="3266160"/>
                <a:ext cx="1144513" cy="340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Agent</a:t>
                </a:r>
                <a:r>
                  <a:rPr lang="zh-CN" altLang="en-US" sz="1100" dirty="0">
                    <a:solidFill>
                      <a:schemeClr val="tx1"/>
                    </a:solidFill>
                  </a:rPr>
                  <a:t> </a:t>
                </a:r>
                <a:r>
                  <a:rPr lang="en-US" altLang="zh-CN" sz="1100" dirty="0">
                    <a:solidFill>
                      <a:schemeClr val="tx1"/>
                    </a:solidFill>
                  </a:rPr>
                  <a:t>Trajectory</a:t>
                </a:r>
                <a:endParaRPr lang="en-US" sz="1100" dirty="0">
                  <a:solidFill>
                    <a:schemeClr val="tx1"/>
                  </a:solidFill>
                </a:endParaRPr>
              </a:p>
            </p:txBody>
          </p:sp>
          <p:sp>
            <p:nvSpPr>
              <p:cNvPr id="20" name="Rectangle 19">
                <a:extLst>
                  <a:ext uri="{FF2B5EF4-FFF2-40B4-BE49-F238E27FC236}">
                    <a16:creationId xmlns:a16="http://schemas.microsoft.com/office/drawing/2014/main" id="{E6F831C7-8D9D-FD03-76BE-15829B4D1021}"/>
                  </a:ext>
                </a:extLst>
              </p:cNvPr>
              <p:cNvSpPr/>
              <p:nvPr/>
            </p:nvSpPr>
            <p:spPr>
              <a:xfrm>
                <a:off x="5029197" y="3609687"/>
                <a:ext cx="1144513" cy="340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Simulation</a:t>
                </a:r>
                <a:r>
                  <a:rPr lang="zh-CN" altLang="en-US" sz="1100" dirty="0">
                    <a:solidFill>
                      <a:schemeClr val="tx1"/>
                    </a:solidFill>
                  </a:rPr>
                  <a:t> </a:t>
                </a:r>
                <a:r>
                  <a:rPr lang="en-US" altLang="zh-CN" sz="1100" dirty="0">
                    <a:solidFill>
                      <a:schemeClr val="tx1"/>
                    </a:solidFill>
                  </a:rPr>
                  <a:t>Result</a:t>
                </a:r>
                <a:r>
                  <a:rPr lang="zh-CN" altLang="en-US" sz="1100" dirty="0">
                    <a:solidFill>
                      <a:schemeClr val="tx1"/>
                    </a:solidFill>
                  </a:rPr>
                  <a:t> </a:t>
                </a:r>
                <a:r>
                  <a:rPr lang="en-US" altLang="zh-CN" sz="1100" dirty="0">
                    <a:solidFill>
                      <a:schemeClr val="tx1"/>
                    </a:solidFill>
                  </a:rPr>
                  <a:t>Summary</a:t>
                </a:r>
                <a:endParaRPr lang="en-US" sz="1100" dirty="0">
                  <a:solidFill>
                    <a:schemeClr val="tx1"/>
                  </a:solidFill>
                </a:endParaRPr>
              </a:p>
            </p:txBody>
          </p:sp>
        </p:grpSp>
        <p:cxnSp>
          <p:nvCxnSpPr>
            <p:cNvPr id="23" name="Straight Arrow Connector 22">
              <a:extLst>
                <a:ext uri="{FF2B5EF4-FFF2-40B4-BE49-F238E27FC236}">
                  <a16:creationId xmlns:a16="http://schemas.microsoft.com/office/drawing/2014/main" id="{4044C1DD-2E8B-773C-8A7E-EC5F96025D88}"/>
                </a:ext>
              </a:extLst>
            </p:cNvPr>
            <p:cNvCxnSpPr>
              <a:cxnSpLocks/>
              <a:stCxn id="9" idx="3"/>
              <a:endCxn id="13" idx="1"/>
            </p:cNvCxnSpPr>
            <p:nvPr/>
          </p:nvCxnSpPr>
          <p:spPr>
            <a:xfrm>
              <a:off x="2217113" y="1878162"/>
              <a:ext cx="194512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Snip Single Corner Rectangle 24">
              <a:extLst>
                <a:ext uri="{FF2B5EF4-FFF2-40B4-BE49-F238E27FC236}">
                  <a16:creationId xmlns:a16="http://schemas.microsoft.com/office/drawing/2014/main" id="{BEEC5045-ED01-C8A9-C3A8-500B9B5C968A}"/>
                </a:ext>
              </a:extLst>
            </p:cNvPr>
            <p:cNvSpPr/>
            <p:nvPr/>
          </p:nvSpPr>
          <p:spPr>
            <a:xfrm flipH="1">
              <a:off x="2714443" y="1233636"/>
              <a:ext cx="980007" cy="576616"/>
            </a:xfrm>
            <a:prstGeom prst="snip1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GIS</a:t>
              </a:r>
              <a:r>
                <a:rPr lang="zh-CN" altLang="en-US" sz="1100" dirty="0">
                  <a:solidFill>
                    <a:schemeClr val="tx1"/>
                  </a:solidFill>
                </a:rPr>
                <a:t> </a:t>
              </a:r>
              <a:r>
                <a:rPr lang="en-US" altLang="zh-CN" sz="1100" dirty="0">
                  <a:solidFill>
                    <a:schemeClr val="tx1"/>
                  </a:solidFill>
                </a:rPr>
                <a:t>Import</a:t>
              </a:r>
              <a:r>
                <a:rPr lang="zh-CN" altLang="en-US" sz="1100" dirty="0">
                  <a:solidFill>
                    <a:schemeClr val="tx1"/>
                  </a:solidFill>
                </a:rPr>
                <a:t> </a:t>
              </a:r>
              <a:r>
                <a:rPr lang="en-US" altLang="zh-CN" sz="1100" dirty="0">
                  <a:solidFill>
                    <a:schemeClr val="tx1"/>
                  </a:solidFill>
                </a:rPr>
                <a:t>Config</a:t>
              </a:r>
              <a:endParaRPr lang="en-US" sz="1100" dirty="0">
                <a:solidFill>
                  <a:schemeClr val="tx1"/>
                </a:solidFill>
              </a:endParaRPr>
            </a:p>
          </p:txBody>
        </p:sp>
        <p:cxnSp>
          <p:nvCxnSpPr>
            <p:cNvPr id="27" name="Straight Arrow Connector 26">
              <a:extLst>
                <a:ext uri="{FF2B5EF4-FFF2-40B4-BE49-F238E27FC236}">
                  <a16:creationId xmlns:a16="http://schemas.microsoft.com/office/drawing/2014/main" id="{C86BBD4F-9AC1-D692-F77E-CB01529B5D11}"/>
                </a:ext>
              </a:extLst>
            </p:cNvPr>
            <p:cNvCxnSpPr>
              <a:cxnSpLocks/>
              <a:stCxn id="11" idx="3"/>
              <a:endCxn id="17" idx="1"/>
            </p:cNvCxnSpPr>
            <p:nvPr/>
          </p:nvCxnSpPr>
          <p:spPr>
            <a:xfrm flipV="1">
              <a:off x="2217113" y="3737468"/>
              <a:ext cx="1945117" cy="709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Snip Single Corner Rectangle 27">
              <a:extLst>
                <a:ext uri="{FF2B5EF4-FFF2-40B4-BE49-F238E27FC236}">
                  <a16:creationId xmlns:a16="http://schemas.microsoft.com/office/drawing/2014/main" id="{031CA612-AC04-842C-9DA3-2250ED9EC014}"/>
                </a:ext>
              </a:extLst>
            </p:cNvPr>
            <p:cNvSpPr/>
            <p:nvPr/>
          </p:nvSpPr>
          <p:spPr>
            <a:xfrm flipH="1">
              <a:off x="2714444" y="3080804"/>
              <a:ext cx="980007" cy="576616"/>
            </a:xfrm>
            <a:prstGeom prst="snip1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Demand</a:t>
              </a:r>
              <a:r>
                <a:rPr lang="zh-CN" altLang="en-US" sz="1100" dirty="0">
                  <a:solidFill>
                    <a:schemeClr val="tx1"/>
                  </a:solidFill>
                </a:rPr>
                <a:t> </a:t>
              </a:r>
              <a:r>
                <a:rPr lang="en-US" altLang="zh-CN" sz="1100" dirty="0">
                  <a:solidFill>
                    <a:schemeClr val="tx1"/>
                  </a:solidFill>
                </a:rPr>
                <a:t>meta</a:t>
              </a:r>
              <a:r>
                <a:rPr lang="zh-CN" altLang="en-US" sz="1100" dirty="0">
                  <a:solidFill>
                    <a:schemeClr val="tx1"/>
                  </a:solidFill>
                </a:rPr>
                <a:t> </a:t>
              </a:r>
              <a:r>
                <a:rPr lang="en-US" altLang="zh-CN" sz="1100" dirty="0">
                  <a:solidFill>
                    <a:schemeClr val="tx1"/>
                  </a:solidFill>
                </a:rPr>
                <a:t>database</a:t>
              </a:r>
              <a:r>
                <a:rPr lang="zh-CN" altLang="en-US" sz="1100" dirty="0">
                  <a:solidFill>
                    <a:schemeClr val="tx1"/>
                  </a:solidFill>
                </a:rPr>
                <a:t> </a:t>
              </a:r>
              <a:r>
                <a:rPr lang="en-US" altLang="zh-CN" sz="1100" dirty="0">
                  <a:solidFill>
                    <a:schemeClr val="tx1"/>
                  </a:solidFill>
                </a:rPr>
                <a:t>file</a:t>
              </a:r>
              <a:endParaRPr lang="en-US" sz="1100" dirty="0">
                <a:solidFill>
                  <a:schemeClr val="tx1"/>
                </a:solidFill>
              </a:endParaRPr>
            </a:p>
          </p:txBody>
        </p:sp>
        <p:sp>
          <p:nvSpPr>
            <p:cNvPr id="29" name="Snip Single Corner Rectangle 28">
              <a:extLst>
                <a:ext uri="{FF2B5EF4-FFF2-40B4-BE49-F238E27FC236}">
                  <a16:creationId xmlns:a16="http://schemas.microsoft.com/office/drawing/2014/main" id="{82883656-A1AF-97A5-C414-CAB8211E065B}"/>
                </a:ext>
              </a:extLst>
            </p:cNvPr>
            <p:cNvSpPr/>
            <p:nvPr/>
          </p:nvSpPr>
          <p:spPr>
            <a:xfrm flipH="1">
              <a:off x="2714443" y="3975984"/>
              <a:ext cx="980007" cy="576616"/>
            </a:xfrm>
            <a:prstGeom prst="snip1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a:solidFill>
                    <a:schemeClr val="tx1"/>
                  </a:solidFill>
                </a:rPr>
                <a:t>signal4gmns</a:t>
              </a:r>
              <a:r>
                <a:rPr lang="zh-CN" altLang="en-US" sz="1100" dirty="0">
                  <a:solidFill>
                    <a:schemeClr val="tx1"/>
                  </a:solidFill>
                </a:rPr>
                <a:t> </a:t>
              </a:r>
              <a:r>
                <a:rPr lang="en-US" altLang="zh-CN" sz="1100" dirty="0">
                  <a:solidFill>
                    <a:schemeClr val="tx1"/>
                  </a:solidFill>
                </a:rPr>
                <a:t>Package</a:t>
              </a:r>
              <a:endParaRPr lang="en-US" sz="1100" dirty="0">
                <a:solidFill>
                  <a:schemeClr val="tx1"/>
                </a:solidFill>
              </a:endParaRPr>
            </a:p>
          </p:txBody>
        </p:sp>
        <p:cxnSp>
          <p:nvCxnSpPr>
            <p:cNvPr id="30" name="Straight Arrow Connector 29">
              <a:extLst>
                <a:ext uri="{FF2B5EF4-FFF2-40B4-BE49-F238E27FC236}">
                  <a16:creationId xmlns:a16="http://schemas.microsoft.com/office/drawing/2014/main" id="{9A8B0993-C5B5-FFB4-EAAE-BCEFCD8322C5}"/>
                </a:ext>
              </a:extLst>
            </p:cNvPr>
            <p:cNvCxnSpPr>
              <a:cxnSpLocks/>
              <a:stCxn id="12" idx="3"/>
              <a:endCxn id="31" idx="1"/>
            </p:cNvCxnSpPr>
            <p:nvPr/>
          </p:nvCxnSpPr>
          <p:spPr>
            <a:xfrm flipV="1">
              <a:off x="2217113" y="4620643"/>
              <a:ext cx="1945116" cy="977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CEA3788F-026A-8B15-320B-CAE846BE4392}"/>
                </a:ext>
              </a:extLst>
            </p:cNvPr>
            <p:cNvSpPr/>
            <p:nvPr/>
          </p:nvSpPr>
          <p:spPr>
            <a:xfrm>
              <a:off x="4162229" y="4450170"/>
              <a:ext cx="1144513" cy="34094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Movement</a:t>
              </a:r>
              <a:r>
                <a:rPr lang="en-US" altLang="zh-CN" sz="1100" dirty="0">
                  <a:solidFill>
                    <a:schemeClr val="tx1"/>
                  </a:solidFill>
                </a:rPr>
                <a:t>/</a:t>
              </a:r>
            </a:p>
            <a:p>
              <a:pPr algn="ctr"/>
              <a:r>
                <a:rPr lang="en-US" altLang="zh-CN" sz="1100" dirty="0">
                  <a:solidFill>
                    <a:schemeClr val="tx1"/>
                  </a:solidFill>
                </a:rPr>
                <a:t>signal</a:t>
              </a:r>
              <a:r>
                <a:rPr lang="zh-CN" altLang="en-US" sz="1100" dirty="0">
                  <a:solidFill>
                    <a:schemeClr val="tx1"/>
                  </a:solidFill>
                </a:rPr>
                <a:t> </a:t>
              </a:r>
              <a:r>
                <a:rPr lang="en-US" altLang="zh-CN" sz="1100" dirty="0">
                  <a:solidFill>
                    <a:schemeClr val="tx1"/>
                  </a:solidFill>
                </a:rPr>
                <a:t>timing</a:t>
              </a:r>
              <a:endParaRPr lang="en-US" sz="1100" dirty="0">
                <a:solidFill>
                  <a:schemeClr val="tx1"/>
                </a:solidFill>
              </a:endParaRPr>
            </a:p>
          </p:txBody>
        </p:sp>
        <p:cxnSp>
          <p:nvCxnSpPr>
            <p:cNvPr id="32" name="Straight Arrow Connector 31">
              <a:extLst>
                <a:ext uri="{FF2B5EF4-FFF2-40B4-BE49-F238E27FC236}">
                  <a16:creationId xmlns:a16="http://schemas.microsoft.com/office/drawing/2014/main" id="{2484B844-3305-B547-F5D3-A18E56F34653}"/>
                </a:ext>
              </a:extLst>
            </p:cNvPr>
            <p:cNvCxnSpPr>
              <a:cxnSpLocks/>
              <a:stCxn id="31" idx="0"/>
              <a:endCxn id="17" idx="2"/>
            </p:cNvCxnSpPr>
            <p:nvPr/>
          </p:nvCxnSpPr>
          <p:spPr>
            <a:xfrm flipV="1">
              <a:off x="4734486" y="3907941"/>
              <a:ext cx="1" cy="5422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B19442-B597-89EA-84F8-135213B8461E}"/>
                </a:ext>
              </a:extLst>
            </p:cNvPr>
            <p:cNvCxnSpPr>
              <a:cxnSpLocks/>
              <a:stCxn id="13" idx="2"/>
              <a:endCxn id="14" idx="0"/>
            </p:cNvCxnSpPr>
            <p:nvPr/>
          </p:nvCxnSpPr>
          <p:spPr>
            <a:xfrm>
              <a:off x="4734490" y="2048635"/>
              <a:ext cx="0" cy="18574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A91F27B-3628-6969-19AB-A9F2CAFF6C4F}"/>
                </a:ext>
              </a:extLst>
            </p:cNvPr>
            <p:cNvCxnSpPr>
              <a:cxnSpLocks/>
              <a:stCxn id="16" idx="2"/>
              <a:endCxn id="17" idx="0"/>
            </p:cNvCxnSpPr>
            <p:nvPr/>
          </p:nvCxnSpPr>
          <p:spPr>
            <a:xfrm flipH="1">
              <a:off x="4734487" y="3263109"/>
              <a:ext cx="1" cy="30388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8C6F597-CB83-0D6C-AB92-46FE2C0E7B20}"/>
                </a:ext>
              </a:extLst>
            </p:cNvPr>
            <p:cNvCxnSpPr>
              <a:cxnSpLocks/>
              <a:stCxn id="17" idx="3"/>
              <a:endCxn id="19" idx="1"/>
            </p:cNvCxnSpPr>
            <p:nvPr/>
          </p:nvCxnSpPr>
          <p:spPr>
            <a:xfrm flipV="1">
              <a:off x="5306743" y="3736543"/>
              <a:ext cx="688331" cy="92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F1471954-E537-95D3-E5B9-EAB6D6428BEE}"/>
                </a:ext>
              </a:extLst>
            </p:cNvPr>
            <p:cNvCxnSpPr>
              <a:cxnSpLocks/>
              <a:endCxn id="13" idx="3"/>
            </p:cNvCxnSpPr>
            <p:nvPr/>
          </p:nvCxnSpPr>
          <p:spPr>
            <a:xfrm flipH="1">
              <a:off x="5306746" y="1878162"/>
              <a:ext cx="1260584"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53CC3E0A-1560-DD87-C8A7-0FB1FE66E639}"/>
                </a:ext>
              </a:extLst>
            </p:cNvPr>
            <p:cNvCxnSpPr>
              <a:cxnSpLocks/>
              <a:stCxn id="18" idx="0"/>
            </p:cNvCxnSpPr>
            <p:nvPr/>
          </p:nvCxnSpPr>
          <p:spPr>
            <a:xfrm flipV="1">
              <a:off x="6567331" y="1878162"/>
              <a:ext cx="0" cy="1349709"/>
            </a:xfrm>
            <a:prstGeom prst="straightConnector1">
              <a:avLst/>
            </a:prstGeom>
            <a:ln w="127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23414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57200" y="224146"/>
            <a:ext cx="8229600" cy="857400"/>
          </a:xfrm>
          <a:prstGeom prst="rect">
            <a:avLst/>
          </a:prstGeom>
        </p:spPr>
        <p:txBody>
          <a:bodyPr lIns="91425" tIns="91425" rIns="91425" bIns="91425" anchor="b" anchorCtr="0">
            <a:noAutofit/>
          </a:bodyPr>
          <a:lstStyle/>
          <a:p>
            <a:pPr>
              <a:spcBef>
                <a:spcPts val="0"/>
              </a:spcBef>
              <a:buNone/>
            </a:pPr>
            <a:r>
              <a:rPr lang="en-US" dirty="0"/>
              <a:t>1. Prepare Required Shape files (1a,1b,1c)</a:t>
            </a:r>
            <a:endParaRPr dirty="0"/>
          </a:p>
        </p:txBody>
      </p:sp>
      <p:sp>
        <p:nvSpPr>
          <p:cNvPr id="38" name="Shape 38"/>
          <p:cNvSpPr txBox="1">
            <a:spLocks noGrp="1"/>
          </p:cNvSpPr>
          <p:nvPr>
            <p:ph type="body" idx="1"/>
          </p:nvPr>
        </p:nvSpPr>
        <p:spPr>
          <a:prstGeom prst="rect">
            <a:avLst/>
          </a:prstGeom>
        </p:spPr>
        <p:txBody>
          <a:bodyPr lIns="91425" tIns="91425" rIns="91425" bIns="91425" anchor="t" anchorCtr="0">
            <a:noAutofit/>
          </a:bodyPr>
          <a:lstStyle/>
          <a:p>
            <a:pPr>
              <a:spcBef>
                <a:spcPts val="0"/>
              </a:spcBef>
              <a:buNone/>
            </a:pPr>
            <a:r>
              <a:rPr lang="en-US" dirty="0"/>
              <a:t>Usually, those shape files are from static regional travel model (Cube, </a:t>
            </a:r>
          </a:p>
          <a:p>
            <a:pPr>
              <a:spcBef>
                <a:spcPts val="0"/>
              </a:spcBef>
              <a:buNone/>
            </a:pPr>
            <a:r>
              <a:rPr lang="en-US" dirty="0" err="1"/>
              <a:t>TransCAD</a:t>
            </a:r>
            <a:r>
              <a:rPr lang="en-US" dirty="0"/>
              <a:t>, VISSUM, etc.) They are node shape file (1a), link shape file (1b) </a:t>
            </a:r>
          </a:p>
          <a:p>
            <a:pPr>
              <a:spcBef>
                <a:spcPts val="0"/>
              </a:spcBef>
              <a:buNone/>
            </a:pPr>
            <a:r>
              <a:rPr lang="en-US" dirty="0"/>
              <a:t>and zone shape file (1c).</a:t>
            </a:r>
          </a:p>
          <a:p>
            <a:pPr>
              <a:spcBef>
                <a:spcPts val="0"/>
              </a:spcBef>
              <a:buNone/>
            </a:pPr>
            <a:endParaRPr lang="en-US" dirty="0"/>
          </a:p>
          <a:p>
            <a:pPr>
              <a:spcBef>
                <a:spcPts val="0"/>
              </a:spcBef>
              <a:buNone/>
            </a:pPr>
            <a:r>
              <a:rPr lang="en-US" dirty="0"/>
              <a:t>Zone shape file is optional.</a:t>
            </a:r>
          </a:p>
          <a:p>
            <a:pPr>
              <a:spcBef>
                <a:spcPts val="0"/>
              </a:spcBef>
              <a:buNone/>
            </a:pPr>
            <a:endParaRPr lang="en-US" dirty="0"/>
          </a:p>
          <a:p>
            <a:pPr>
              <a:spcBef>
                <a:spcPts val="0"/>
              </a:spcBef>
              <a:buNone/>
            </a:pPr>
            <a:r>
              <a:rPr lang="en-US" dirty="0"/>
              <a:t>e.g. given shape files</a:t>
            </a:r>
          </a:p>
          <a:p>
            <a:pPr>
              <a:spcBef>
                <a:spcPts val="0"/>
              </a:spcBef>
              <a:buNone/>
            </a:pPr>
            <a:r>
              <a:rPr lang="en-US" dirty="0"/>
              <a:t>		</a:t>
            </a:r>
            <a:r>
              <a:rPr lang="en-US" dirty="0" err="1"/>
              <a:t>node.shp</a:t>
            </a:r>
            <a:r>
              <a:rPr lang="en-US" dirty="0"/>
              <a:t>: </a:t>
            </a:r>
          </a:p>
          <a:p>
            <a:pPr marL="0" indent="0">
              <a:buClr>
                <a:schemeClr val="accent1"/>
              </a:buClr>
              <a:buNone/>
            </a:pPr>
            <a:r>
              <a:rPr lang="en-US" dirty="0"/>
              <a:t>provide node ID and coordinate values;</a:t>
            </a:r>
          </a:p>
          <a:p>
            <a:pPr marL="457200" indent="-457200">
              <a:buClr>
                <a:schemeClr val="accent1"/>
              </a:buClr>
              <a:buFont typeface="Arial" panose="020B0604020202020204" pitchFamily="34" charset="0"/>
              <a:buChar char="•"/>
            </a:pPr>
            <a:r>
              <a:rPr lang="en-US" dirty="0" err="1"/>
              <a:t>line.shp</a:t>
            </a:r>
            <a:r>
              <a:rPr lang="en-US" dirty="0"/>
              <a:t>:</a:t>
            </a:r>
          </a:p>
          <a:p>
            <a:pPr marL="0" indent="0">
              <a:buClr>
                <a:schemeClr val="accent1"/>
              </a:buClr>
              <a:buNone/>
            </a:pPr>
            <a:r>
              <a:rPr lang="en-US" dirty="0"/>
              <a:t>provide from node id, to node id, length of links, link type, number of lanes</a:t>
            </a:r>
            <a:endParaRPr dirty="0"/>
          </a:p>
        </p:txBody>
      </p:sp>
      <p:sp>
        <p:nvSpPr>
          <p:cNvPr id="5" name="Rectangle 4"/>
          <p:cNvSpPr/>
          <p:nvPr/>
        </p:nvSpPr>
        <p:spPr>
          <a:xfrm>
            <a:off x="5977723" y="1936190"/>
            <a:ext cx="2463420" cy="2158135"/>
          </a:xfrm>
          <a:prstGeom prst="rect">
            <a:avLst/>
          </a:prstGeom>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6040840" y="2011400"/>
            <a:ext cx="2337185" cy="2007714"/>
          </a:xfrm>
          <a:prstGeom prst="rect">
            <a:avLst/>
          </a:prstGeom>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05978"/>
            <a:ext cx="8407021" cy="857400"/>
          </a:xfrm>
        </p:spPr>
        <p:txBody>
          <a:bodyPr>
            <a:normAutofit fontScale="90000"/>
          </a:bodyPr>
          <a:lstStyle/>
          <a:p>
            <a:r>
              <a:rPr lang="en-US" sz="3200" dirty="0"/>
              <a:t>2. Extract GIS information from shape files to GMNS files</a:t>
            </a:r>
          </a:p>
        </p:txBody>
      </p:sp>
      <p:sp>
        <p:nvSpPr>
          <p:cNvPr id="3" name="Text Placeholder 2"/>
          <p:cNvSpPr>
            <a:spLocks noGrp="1"/>
          </p:cNvSpPr>
          <p:nvPr>
            <p:ph type="body" idx="1"/>
          </p:nvPr>
        </p:nvSpPr>
        <p:spPr>
          <a:xfrm>
            <a:off x="457201" y="1200150"/>
            <a:ext cx="4551528" cy="3725699"/>
          </a:xfrm>
        </p:spPr>
        <p:txBody>
          <a:bodyPr>
            <a:normAutofit/>
          </a:bodyPr>
          <a:lstStyle/>
          <a:p>
            <a:endParaRPr lang="en-US" sz="2000" dirty="0"/>
          </a:p>
        </p:txBody>
      </p:sp>
      <p:sp>
        <p:nvSpPr>
          <p:cNvPr id="6" name="Rectangle 5"/>
          <p:cNvSpPr/>
          <p:nvPr/>
        </p:nvSpPr>
        <p:spPr>
          <a:xfrm>
            <a:off x="5086095" y="634678"/>
            <a:ext cx="3887308" cy="3699690"/>
          </a:xfrm>
          <a:prstGeom prst="rect">
            <a:avLst/>
          </a:prstGeom>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5868537" y="4619767"/>
            <a:ext cx="2995683" cy="369332"/>
          </a:xfrm>
          <a:prstGeom prst="rect">
            <a:avLst/>
          </a:prstGeom>
          <a:noFill/>
        </p:spPr>
        <p:txBody>
          <a:bodyPr wrap="square" rtlCol="0">
            <a:spAutoFit/>
          </a:bodyPr>
          <a:lstStyle/>
          <a:p>
            <a:r>
              <a:rPr lang="en-US" dirty="0"/>
              <a:t>Import_GIS_settings.csv</a:t>
            </a:r>
          </a:p>
        </p:txBody>
      </p:sp>
    </p:spTree>
    <p:extLst>
      <p:ext uri="{BB962C8B-B14F-4D97-AF65-F5344CB8AC3E}">
        <p14:creationId xmlns:p14="http://schemas.microsoft.com/office/powerpoint/2010/main" val="1645568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626945"/>
            <a:ext cx="8229600" cy="918936"/>
          </a:xfrm>
        </p:spPr>
        <p:txBody>
          <a:bodyPr/>
          <a:lstStyle/>
          <a:p>
            <a:r>
              <a:rPr lang="en-US" sz="2400" dirty="0"/>
              <a:t>Compare the generated network with that from shape file for final check.</a:t>
            </a:r>
          </a:p>
        </p:txBody>
      </p:sp>
      <p:sp>
        <p:nvSpPr>
          <p:cNvPr id="6" name="TextBox 5"/>
          <p:cNvSpPr txBox="1"/>
          <p:nvPr/>
        </p:nvSpPr>
        <p:spPr>
          <a:xfrm>
            <a:off x="1545336" y="4647605"/>
            <a:ext cx="1559529" cy="307777"/>
          </a:xfrm>
          <a:prstGeom prst="rect">
            <a:avLst/>
          </a:prstGeom>
          <a:noFill/>
        </p:spPr>
        <p:txBody>
          <a:bodyPr wrap="square" rtlCol="0">
            <a:spAutoFit/>
          </a:bodyPr>
          <a:lstStyle/>
          <a:p>
            <a:r>
              <a:rPr lang="en-US" dirty="0"/>
              <a:t>GIS Shape files</a:t>
            </a:r>
          </a:p>
        </p:txBody>
      </p:sp>
      <p:sp>
        <p:nvSpPr>
          <p:cNvPr id="7" name="TextBox 6"/>
          <p:cNvSpPr txBox="1"/>
          <p:nvPr/>
        </p:nvSpPr>
        <p:spPr>
          <a:xfrm>
            <a:off x="6361155" y="4647606"/>
            <a:ext cx="1559529" cy="369332"/>
          </a:xfrm>
          <a:prstGeom prst="rect">
            <a:avLst/>
          </a:prstGeom>
          <a:noFill/>
        </p:spPr>
        <p:txBody>
          <a:bodyPr wrap="square" rtlCol="0">
            <a:spAutoFit/>
          </a:bodyPr>
          <a:lstStyle/>
          <a:p>
            <a:r>
              <a:rPr lang="en-US" dirty="0" err="1"/>
              <a:t>NeXTA</a:t>
            </a:r>
            <a:endParaRPr lang="en-US" dirty="0"/>
          </a:p>
        </p:txBody>
      </p:sp>
      <p:pic>
        <p:nvPicPr>
          <p:cNvPr id="8" name="Picture 7" descr="A black and white drawing of a tree&#10;&#10;Description automatically generated with medium confidence">
            <a:extLst>
              <a:ext uri="{FF2B5EF4-FFF2-40B4-BE49-F238E27FC236}">
                <a16:creationId xmlns:a16="http://schemas.microsoft.com/office/drawing/2014/main" id="{5D60175F-61D5-1652-E387-031B493555F9}"/>
              </a:ext>
            </a:extLst>
          </p:cNvPr>
          <p:cNvPicPr>
            <a:picLocks noChangeAspect="1"/>
          </p:cNvPicPr>
          <p:nvPr/>
        </p:nvPicPr>
        <p:blipFill>
          <a:blip r:embed="rId3"/>
          <a:stretch>
            <a:fillRect/>
          </a:stretch>
        </p:blipFill>
        <p:spPr>
          <a:xfrm>
            <a:off x="4940935" y="2225667"/>
            <a:ext cx="3991117" cy="1782834"/>
          </a:xfrm>
          <a:prstGeom prst="rect">
            <a:avLst/>
          </a:prstGeom>
        </p:spPr>
      </p:pic>
      <p:pic>
        <p:nvPicPr>
          <p:cNvPr id="9" name="Picture 8">
            <a:extLst>
              <a:ext uri="{FF2B5EF4-FFF2-40B4-BE49-F238E27FC236}">
                <a16:creationId xmlns:a16="http://schemas.microsoft.com/office/drawing/2014/main" id="{CE9B4B12-36F1-13FA-94F5-C311AEA80E9D}"/>
              </a:ext>
            </a:extLst>
          </p:cNvPr>
          <p:cNvPicPr>
            <a:picLocks noChangeAspect="1"/>
          </p:cNvPicPr>
          <p:nvPr/>
        </p:nvPicPr>
        <p:blipFill>
          <a:blip r:embed="rId4"/>
          <a:stretch>
            <a:fillRect/>
          </a:stretch>
        </p:blipFill>
        <p:spPr>
          <a:xfrm>
            <a:off x="580883" y="2248008"/>
            <a:ext cx="3991117" cy="1760493"/>
          </a:xfrm>
          <a:prstGeom prst="rect">
            <a:avLst/>
          </a:prstGeom>
        </p:spPr>
      </p:pic>
    </p:spTree>
    <p:extLst>
      <p:ext uri="{BB962C8B-B14F-4D97-AF65-F5344CB8AC3E}">
        <p14:creationId xmlns:p14="http://schemas.microsoft.com/office/powerpoint/2010/main" val="1209450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a:t>
            </a:r>
            <a:r>
              <a:rPr lang="en-CA" sz="3600" dirty="0"/>
              <a:t>Demand file management </a:t>
            </a:r>
            <a:endParaRPr lang="en-US" dirty="0"/>
          </a:p>
        </p:txBody>
      </p:sp>
      <p:sp>
        <p:nvSpPr>
          <p:cNvPr id="3" name="Text Placeholder 2"/>
          <p:cNvSpPr>
            <a:spLocks noGrp="1"/>
          </p:cNvSpPr>
          <p:nvPr>
            <p:ph type="body" idx="1"/>
          </p:nvPr>
        </p:nvSpPr>
        <p:spPr>
          <a:xfrm>
            <a:off x="457201" y="1200150"/>
            <a:ext cx="7458500" cy="3725699"/>
          </a:xfrm>
        </p:spPr>
        <p:txBody>
          <a:bodyPr>
            <a:normAutofit/>
          </a:bodyPr>
          <a:lstStyle/>
          <a:p>
            <a:pPr marL="0" indent="0">
              <a:buNone/>
            </a:pPr>
            <a:r>
              <a:rPr lang="en-US" dirty="0"/>
              <a:t>Demand file (</a:t>
            </a:r>
            <a:r>
              <a:rPr lang="en-US" altLang="zh-CN" dirty="0"/>
              <a:t>3</a:t>
            </a:r>
            <a:r>
              <a:rPr lang="en-US" dirty="0"/>
              <a:t>) is the source of dynamic traffic assignment. Generally, it is provided by users. As a data hub, </a:t>
            </a:r>
            <a:r>
              <a:rPr lang="en-US" dirty="0" err="1"/>
              <a:t>NeXTA</a:t>
            </a:r>
            <a:r>
              <a:rPr lang="en-US" dirty="0"/>
              <a:t> can accommodate various demand formats, such as, </a:t>
            </a:r>
          </a:p>
          <a:p>
            <a:r>
              <a:rPr lang="en-US" dirty="0"/>
              <a:t>column format </a:t>
            </a:r>
          </a:p>
          <a:p>
            <a:r>
              <a:rPr lang="en-US" dirty="0"/>
              <a:t>matrix format, </a:t>
            </a:r>
          </a:p>
          <a:p>
            <a:r>
              <a:rPr lang="en-US" dirty="0"/>
              <a:t>agent file, </a:t>
            </a:r>
          </a:p>
        </p:txBody>
      </p:sp>
    </p:spTree>
    <p:extLst>
      <p:ext uri="{BB962C8B-B14F-4D97-AF65-F5344CB8AC3E}">
        <p14:creationId xmlns:p14="http://schemas.microsoft.com/office/powerpoint/2010/main" val="671552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1537</TotalTime>
  <Words>1955</Words>
  <Application>Microsoft Office PowerPoint</Application>
  <PresentationFormat>On-screen Show (16:9)</PresentationFormat>
  <Paragraphs>259</Paragraphs>
  <Slides>26</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PowerPoint Presentation</vt:lpstr>
      <vt:lpstr>List of Essential Data Files and Executables </vt:lpstr>
      <vt:lpstr>List of Essential Data Files and Executables </vt:lpstr>
      <vt:lpstr>Screenshot of File folders</vt:lpstr>
      <vt:lpstr>0.Data Flow of Applying Data Hub Implementation</vt:lpstr>
      <vt:lpstr>1. Prepare Required Shape files (1a,1b,1c)</vt:lpstr>
      <vt:lpstr>2. Extract GIS information from shape files to GMNS files</vt:lpstr>
      <vt:lpstr>PowerPoint Presentation</vt:lpstr>
      <vt:lpstr>3. Demand file management </vt:lpstr>
      <vt:lpstr>4. Settings.csv </vt:lpstr>
      <vt:lpstr>5. Run DTA model using UE assignment mode</vt:lpstr>
      <vt:lpstr>6. Run DTA using simulation mode</vt:lpstr>
      <vt:lpstr>7. Congestion Bottleneck Identification: CBI </vt:lpstr>
      <vt:lpstr>8. OD demand estimation: ODME</vt:lpstr>
      <vt:lpstr>9. Network design and sensitivity analysis  </vt:lpstr>
      <vt:lpstr>10-I. scenario evaluation: workzone and incident </vt:lpstr>
      <vt:lpstr>10-II. scenario evaluation: VMS and real time information  </vt:lpstr>
      <vt:lpstr>10-III. scenario evaluation: Tolling </vt:lpstr>
      <vt:lpstr>11. MRM simulation</vt:lpstr>
      <vt:lpstr>12. MRM signal timing data management</vt:lpstr>
      <vt:lpstr>13. Subarea cut approach </vt:lpstr>
      <vt:lpstr>14. Subarea A+B=C enhancing approach </vt:lpstr>
      <vt:lpstr>15. Transit network building </vt:lpstr>
      <vt:lpstr>16. Transit accessibility evaluation and assignment </vt:lpstr>
      <vt:lpstr>17. Map matching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convert the Atlanta Network Using NeXTA</dc:title>
  <dc:creator>Xuesong Zhou</dc:creator>
  <cp:lastModifiedBy>Xuesong Zhou</cp:lastModifiedBy>
  <cp:revision>96</cp:revision>
  <dcterms:modified xsi:type="dcterms:W3CDTF">2022-04-22T21:52:17Z</dcterms:modified>
</cp:coreProperties>
</file>